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05" r:id="rId70"/>
  </p:sldIdLst>
  <p:sldSz cx="12192000" cy="6858000"/>
  <p:notesSz cx="6858000" cy="914400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17"/>
  </p:normalViewPr>
  <p:slideViewPr>
    <p:cSldViewPr snapToGrid="0" snapToObjects="1">
      <p:cViewPr varScale="1">
        <p:scale>
          <a:sx n="88" d="100"/>
          <a:sy n="88" d="100"/>
        </p:scale>
        <p:origin x="9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9CFC-0C22-8642-AD9F-BE8320ABF6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O"/>
          </a:p>
        </p:txBody>
      </p:sp>
      <p:sp>
        <p:nvSpPr>
          <p:cNvPr id="3" name="Subtitle 2">
            <a:extLst>
              <a:ext uri="{FF2B5EF4-FFF2-40B4-BE49-F238E27FC236}">
                <a16:creationId xmlns:a16="http://schemas.microsoft.com/office/drawing/2014/main" id="{1FD16B58-F29D-C644-9519-EAEA1E8C9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O"/>
          </a:p>
        </p:txBody>
      </p:sp>
      <p:sp>
        <p:nvSpPr>
          <p:cNvPr id="4" name="Date Placeholder 3">
            <a:extLst>
              <a:ext uri="{FF2B5EF4-FFF2-40B4-BE49-F238E27FC236}">
                <a16:creationId xmlns:a16="http://schemas.microsoft.com/office/drawing/2014/main" id="{F6D89C9E-99B7-8F49-86A3-7ACB4EE0E56B}"/>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5" name="Footer Placeholder 4">
            <a:extLst>
              <a:ext uri="{FF2B5EF4-FFF2-40B4-BE49-F238E27FC236}">
                <a16:creationId xmlns:a16="http://schemas.microsoft.com/office/drawing/2014/main" id="{E347767F-1930-D84C-81F9-69EF11A68D84}"/>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D894F7D6-C0FF-5949-A6CE-0C3F2A481603}"/>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2565551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BE2E-0CCD-A445-8986-D8CAADC96DF7}"/>
              </a:ext>
            </a:extLst>
          </p:cNvPr>
          <p:cNvSpPr>
            <a:spLocks noGrp="1"/>
          </p:cNvSpPr>
          <p:nvPr>
            <p:ph type="title"/>
          </p:nvPr>
        </p:nvSpPr>
        <p:spPr/>
        <p:txBody>
          <a:bodyPr/>
          <a:lstStyle/>
          <a:p>
            <a:r>
              <a:rPr lang="en-US"/>
              <a:t>Click to edit Master title style</a:t>
            </a:r>
            <a:endParaRPr lang="en-JO"/>
          </a:p>
        </p:txBody>
      </p:sp>
      <p:sp>
        <p:nvSpPr>
          <p:cNvPr id="3" name="Vertical Text Placeholder 2">
            <a:extLst>
              <a:ext uri="{FF2B5EF4-FFF2-40B4-BE49-F238E27FC236}">
                <a16:creationId xmlns:a16="http://schemas.microsoft.com/office/drawing/2014/main" id="{299D9EE7-1E69-754E-940B-2F4427143E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CAA2149D-B7A0-6242-8BEA-B2A182F89CD2}"/>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5" name="Footer Placeholder 4">
            <a:extLst>
              <a:ext uri="{FF2B5EF4-FFF2-40B4-BE49-F238E27FC236}">
                <a16:creationId xmlns:a16="http://schemas.microsoft.com/office/drawing/2014/main" id="{21AA30B2-FE09-D048-A18C-5046394518E1}"/>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CF715EA2-B30A-384B-ABD3-01E355C1D8CC}"/>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32183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DED882-00FE-DE4C-A99F-549F804D48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O"/>
          </a:p>
        </p:txBody>
      </p:sp>
      <p:sp>
        <p:nvSpPr>
          <p:cNvPr id="3" name="Vertical Text Placeholder 2">
            <a:extLst>
              <a:ext uri="{FF2B5EF4-FFF2-40B4-BE49-F238E27FC236}">
                <a16:creationId xmlns:a16="http://schemas.microsoft.com/office/drawing/2014/main" id="{3F9FE696-2C01-8041-AA4B-155CF17BB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5AA5BB4E-414D-BC4B-A3ED-03C74AF8534A}"/>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5" name="Footer Placeholder 4">
            <a:extLst>
              <a:ext uri="{FF2B5EF4-FFF2-40B4-BE49-F238E27FC236}">
                <a16:creationId xmlns:a16="http://schemas.microsoft.com/office/drawing/2014/main" id="{460BFFC9-6908-1E46-A6C3-DACADC5CBCE0}"/>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74BD51DE-400F-4A4F-B631-58659680D81A}"/>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342231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079F-E97B-F444-AAC0-89CF58D8797C}"/>
              </a:ext>
            </a:extLst>
          </p:cNvPr>
          <p:cNvSpPr>
            <a:spLocks noGrp="1"/>
          </p:cNvSpPr>
          <p:nvPr>
            <p:ph type="title"/>
          </p:nvPr>
        </p:nvSpPr>
        <p:spPr/>
        <p:txBody>
          <a:bodyPr/>
          <a:lstStyle/>
          <a:p>
            <a:r>
              <a:rPr lang="en-US"/>
              <a:t>Click to edit Master title style</a:t>
            </a:r>
            <a:endParaRPr lang="en-JO"/>
          </a:p>
        </p:txBody>
      </p:sp>
      <p:sp>
        <p:nvSpPr>
          <p:cNvPr id="3" name="Content Placeholder 2">
            <a:extLst>
              <a:ext uri="{FF2B5EF4-FFF2-40B4-BE49-F238E27FC236}">
                <a16:creationId xmlns:a16="http://schemas.microsoft.com/office/drawing/2014/main" id="{68315EED-AE39-6147-AA01-B58C38AC31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B40211D3-B75A-A746-BDD3-D95016C46C9F}"/>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5" name="Footer Placeholder 4">
            <a:extLst>
              <a:ext uri="{FF2B5EF4-FFF2-40B4-BE49-F238E27FC236}">
                <a16:creationId xmlns:a16="http://schemas.microsoft.com/office/drawing/2014/main" id="{86956B54-8374-DD4C-A622-A73D5747E2DC}"/>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120F048D-91D7-BE42-9F3A-FCF023DADAC4}"/>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133045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3B5E-756D-1041-812D-1F01876F7B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O"/>
          </a:p>
        </p:txBody>
      </p:sp>
      <p:sp>
        <p:nvSpPr>
          <p:cNvPr id="3" name="Text Placeholder 2">
            <a:extLst>
              <a:ext uri="{FF2B5EF4-FFF2-40B4-BE49-F238E27FC236}">
                <a16:creationId xmlns:a16="http://schemas.microsoft.com/office/drawing/2014/main" id="{F7C90895-826A-0444-8FCB-4497A54338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85868-EBAE-3040-8071-496AC850637E}"/>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5" name="Footer Placeholder 4">
            <a:extLst>
              <a:ext uri="{FF2B5EF4-FFF2-40B4-BE49-F238E27FC236}">
                <a16:creationId xmlns:a16="http://schemas.microsoft.com/office/drawing/2014/main" id="{E5FB26C5-09AA-A340-B15E-DF4619F66D24}"/>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60B6F633-5306-0E4C-AEEC-AB38E558AA46}"/>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127299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346B-F19E-7E4C-8187-FFAB98DD484C}"/>
              </a:ext>
            </a:extLst>
          </p:cNvPr>
          <p:cNvSpPr>
            <a:spLocks noGrp="1"/>
          </p:cNvSpPr>
          <p:nvPr>
            <p:ph type="title"/>
          </p:nvPr>
        </p:nvSpPr>
        <p:spPr/>
        <p:txBody>
          <a:bodyPr/>
          <a:lstStyle/>
          <a:p>
            <a:r>
              <a:rPr lang="en-US"/>
              <a:t>Click to edit Master title style</a:t>
            </a:r>
            <a:endParaRPr lang="en-JO"/>
          </a:p>
        </p:txBody>
      </p:sp>
      <p:sp>
        <p:nvSpPr>
          <p:cNvPr id="3" name="Content Placeholder 2">
            <a:extLst>
              <a:ext uri="{FF2B5EF4-FFF2-40B4-BE49-F238E27FC236}">
                <a16:creationId xmlns:a16="http://schemas.microsoft.com/office/drawing/2014/main" id="{72BAE0A7-F65F-1749-84BC-BC611FD29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Content Placeholder 3">
            <a:extLst>
              <a:ext uri="{FF2B5EF4-FFF2-40B4-BE49-F238E27FC236}">
                <a16:creationId xmlns:a16="http://schemas.microsoft.com/office/drawing/2014/main" id="{696502D2-3B4C-504D-B459-340863A584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5" name="Date Placeholder 4">
            <a:extLst>
              <a:ext uri="{FF2B5EF4-FFF2-40B4-BE49-F238E27FC236}">
                <a16:creationId xmlns:a16="http://schemas.microsoft.com/office/drawing/2014/main" id="{DBAFA34F-C093-8248-A5A8-0B1EE40A5885}"/>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6" name="Footer Placeholder 5">
            <a:extLst>
              <a:ext uri="{FF2B5EF4-FFF2-40B4-BE49-F238E27FC236}">
                <a16:creationId xmlns:a16="http://schemas.microsoft.com/office/drawing/2014/main" id="{6178C6E0-28FA-6C46-AC6F-04E76BEEA851}"/>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53751DFD-4A93-E644-9D6C-2A0FB79C9926}"/>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225449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738D-0E32-7E4C-91FF-54C16F2B0DA4}"/>
              </a:ext>
            </a:extLst>
          </p:cNvPr>
          <p:cNvSpPr>
            <a:spLocks noGrp="1"/>
          </p:cNvSpPr>
          <p:nvPr>
            <p:ph type="title"/>
          </p:nvPr>
        </p:nvSpPr>
        <p:spPr>
          <a:xfrm>
            <a:off x="839788" y="365125"/>
            <a:ext cx="10515600" cy="1325563"/>
          </a:xfrm>
        </p:spPr>
        <p:txBody>
          <a:bodyPr/>
          <a:lstStyle/>
          <a:p>
            <a:r>
              <a:rPr lang="en-US"/>
              <a:t>Click to edit Master title style</a:t>
            </a:r>
            <a:endParaRPr lang="en-JO"/>
          </a:p>
        </p:txBody>
      </p:sp>
      <p:sp>
        <p:nvSpPr>
          <p:cNvPr id="3" name="Text Placeholder 2">
            <a:extLst>
              <a:ext uri="{FF2B5EF4-FFF2-40B4-BE49-F238E27FC236}">
                <a16:creationId xmlns:a16="http://schemas.microsoft.com/office/drawing/2014/main" id="{B4F3FA58-9D71-044E-AA15-3042C4124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48306-8026-F544-B2D4-CB46DC7B35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5" name="Text Placeholder 4">
            <a:extLst>
              <a:ext uri="{FF2B5EF4-FFF2-40B4-BE49-F238E27FC236}">
                <a16:creationId xmlns:a16="http://schemas.microsoft.com/office/drawing/2014/main" id="{2C4B65C4-7452-B748-9CC1-BE1C2C184E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AB06EE-BA3B-694A-9CA9-4DDBF469D5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7" name="Date Placeholder 6">
            <a:extLst>
              <a:ext uri="{FF2B5EF4-FFF2-40B4-BE49-F238E27FC236}">
                <a16:creationId xmlns:a16="http://schemas.microsoft.com/office/drawing/2014/main" id="{41B527AE-1EE4-9C41-A15C-DD2407ECF019}"/>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8" name="Footer Placeholder 7">
            <a:extLst>
              <a:ext uri="{FF2B5EF4-FFF2-40B4-BE49-F238E27FC236}">
                <a16:creationId xmlns:a16="http://schemas.microsoft.com/office/drawing/2014/main" id="{489831D5-3965-D14E-A77F-4482D013A1DF}"/>
              </a:ext>
            </a:extLst>
          </p:cNvPr>
          <p:cNvSpPr>
            <a:spLocks noGrp="1"/>
          </p:cNvSpPr>
          <p:nvPr>
            <p:ph type="ftr" sz="quarter" idx="11"/>
          </p:nvPr>
        </p:nvSpPr>
        <p:spPr/>
        <p:txBody>
          <a:bodyPr/>
          <a:lstStyle/>
          <a:p>
            <a:endParaRPr lang="en-JO"/>
          </a:p>
        </p:txBody>
      </p:sp>
      <p:sp>
        <p:nvSpPr>
          <p:cNvPr id="9" name="Slide Number Placeholder 8">
            <a:extLst>
              <a:ext uri="{FF2B5EF4-FFF2-40B4-BE49-F238E27FC236}">
                <a16:creationId xmlns:a16="http://schemas.microsoft.com/office/drawing/2014/main" id="{C271606B-8613-5845-A3BD-972CBADE004A}"/>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217294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8C6B-0D4F-1443-B747-6A33A0C49786}"/>
              </a:ext>
            </a:extLst>
          </p:cNvPr>
          <p:cNvSpPr>
            <a:spLocks noGrp="1"/>
          </p:cNvSpPr>
          <p:nvPr>
            <p:ph type="title"/>
          </p:nvPr>
        </p:nvSpPr>
        <p:spPr/>
        <p:txBody>
          <a:bodyPr/>
          <a:lstStyle/>
          <a:p>
            <a:r>
              <a:rPr lang="en-US"/>
              <a:t>Click to edit Master title style</a:t>
            </a:r>
            <a:endParaRPr lang="en-JO"/>
          </a:p>
        </p:txBody>
      </p:sp>
      <p:sp>
        <p:nvSpPr>
          <p:cNvPr id="3" name="Date Placeholder 2">
            <a:extLst>
              <a:ext uri="{FF2B5EF4-FFF2-40B4-BE49-F238E27FC236}">
                <a16:creationId xmlns:a16="http://schemas.microsoft.com/office/drawing/2014/main" id="{1AA16F3E-C889-854D-A0EF-530FA4E23B47}"/>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4" name="Footer Placeholder 3">
            <a:extLst>
              <a:ext uri="{FF2B5EF4-FFF2-40B4-BE49-F238E27FC236}">
                <a16:creationId xmlns:a16="http://schemas.microsoft.com/office/drawing/2014/main" id="{0651EFF8-7015-3041-8B64-F421A71D4748}"/>
              </a:ext>
            </a:extLst>
          </p:cNvPr>
          <p:cNvSpPr>
            <a:spLocks noGrp="1"/>
          </p:cNvSpPr>
          <p:nvPr>
            <p:ph type="ftr" sz="quarter" idx="11"/>
          </p:nvPr>
        </p:nvSpPr>
        <p:spPr/>
        <p:txBody>
          <a:bodyPr/>
          <a:lstStyle/>
          <a:p>
            <a:endParaRPr lang="en-JO"/>
          </a:p>
        </p:txBody>
      </p:sp>
      <p:sp>
        <p:nvSpPr>
          <p:cNvPr id="5" name="Slide Number Placeholder 4">
            <a:extLst>
              <a:ext uri="{FF2B5EF4-FFF2-40B4-BE49-F238E27FC236}">
                <a16:creationId xmlns:a16="http://schemas.microsoft.com/office/drawing/2014/main" id="{8DBDD863-203B-104B-80FD-3E6CE2BCB2A4}"/>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148326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0D8671-2726-C746-98A2-33CEEECC6BCC}"/>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3" name="Footer Placeholder 2">
            <a:extLst>
              <a:ext uri="{FF2B5EF4-FFF2-40B4-BE49-F238E27FC236}">
                <a16:creationId xmlns:a16="http://schemas.microsoft.com/office/drawing/2014/main" id="{7539665F-3D17-B24D-A315-29C6D73C8564}"/>
              </a:ext>
            </a:extLst>
          </p:cNvPr>
          <p:cNvSpPr>
            <a:spLocks noGrp="1"/>
          </p:cNvSpPr>
          <p:nvPr>
            <p:ph type="ftr" sz="quarter" idx="11"/>
          </p:nvPr>
        </p:nvSpPr>
        <p:spPr/>
        <p:txBody>
          <a:bodyPr/>
          <a:lstStyle/>
          <a:p>
            <a:endParaRPr lang="en-JO"/>
          </a:p>
        </p:txBody>
      </p:sp>
      <p:sp>
        <p:nvSpPr>
          <p:cNvPr id="4" name="Slide Number Placeholder 3">
            <a:extLst>
              <a:ext uri="{FF2B5EF4-FFF2-40B4-BE49-F238E27FC236}">
                <a16:creationId xmlns:a16="http://schemas.microsoft.com/office/drawing/2014/main" id="{0B678285-47A7-CE46-8BB4-6FDA45BEB78E}"/>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148584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A7A2-CEA1-C44D-BF62-C113DFBAF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O"/>
          </a:p>
        </p:txBody>
      </p:sp>
      <p:sp>
        <p:nvSpPr>
          <p:cNvPr id="3" name="Content Placeholder 2">
            <a:extLst>
              <a:ext uri="{FF2B5EF4-FFF2-40B4-BE49-F238E27FC236}">
                <a16:creationId xmlns:a16="http://schemas.microsoft.com/office/drawing/2014/main" id="{5976EF6A-7DBB-0A4C-B263-FB46560E7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Text Placeholder 3">
            <a:extLst>
              <a:ext uri="{FF2B5EF4-FFF2-40B4-BE49-F238E27FC236}">
                <a16:creationId xmlns:a16="http://schemas.microsoft.com/office/drawing/2014/main" id="{7B418B23-5844-7B46-9E8B-706DB0328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F6BAF-766A-694B-ADED-E82FE8616267}"/>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6" name="Footer Placeholder 5">
            <a:extLst>
              <a:ext uri="{FF2B5EF4-FFF2-40B4-BE49-F238E27FC236}">
                <a16:creationId xmlns:a16="http://schemas.microsoft.com/office/drawing/2014/main" id="{4B313009-092D-0E42-A811-5A3992CC5B1B}"/>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893671D4-1F13-7242-884F-D6CB4A93168A}"/>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209985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05E7-5581-ED4F-B01D-D81187564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O"/>
          </a:p>
        </p:txBody>
      </p:sp>
      <p:sp>
        <p:nvSpPr>
          <p:cNvPr id="3" name="Picture Placeholder 2">
            <a:extLst>
              <a:ext uri="{FF2B5EF4-FFF2-40B4-BE49-F238E27FC236}">
                <a16:creationId xmlns:a16="http://schemas.microsoft.com/office/drawing/2014/main" id="{BE3AE12A-34B0-3848-AC92-9CC40262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O"/>
          </a:p>
        </p:txBody>
      </p:sp>
      <p:sp>
        <p:nvSpPr>
          <p:cNvPr id="4" name="Text Placeholder 3">
            <a:extLst>
              <a:ext uri="{FF2B5EF4-FFF2-40B4-BE49-F238E27FC236}">
                <a16:creationId xmlns:a16="http://schemas.microsoft.com/office/drawing/2014/main" id="{5976CE66-8D3F-534C-A60C-16D2E9640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8EAE3E-06FC-4C40-9650-44159BA2E232}"/>
              </a:ext>
            </a:extLst>
          </p:cNvPr>
          <p:cNvSpPr>
            <a:spLocks noGrp="1"/>
          </p:cNvSpPr>
          <p:nvPr>
            <p:ph type="dt" sz="half" idx="10"/>
          </p:nvPr>
        </p:nvSpPr>
        <p:spPr/>
        <p:txBody>
          <a:bodyPr/>
          <a:lstStyle/>
          <a:p>
            <a:fld id="{34963D38-97C1-484B-A76F-3598A4B1F431}" type="datetimeFigureOut">
              <a:rPr lang="en-JO" smtClean="0"/>
              <a:t>5/5/22</a:t>
            </a:fld>
            <a:endParaRPr lang="en-JO"/>
          </a:p>
        </p:txBody>
      </p:sp>
      <p:sp>
        <p:nvSpPr>
          <p:cNvPr id="6" name="Footer Placeholder 5">
            <a:extLst>
              <a:ext uri="{FF2B5EF4-FFF2-40B4-BE49-F238E27FC236}">
                <a16:creationId xmlns:a16="http://schemas.microsoft.com/office/drawing/2014/main" id="{C7466AC5-7B0A-4E4A-A908-F8D02520023A}"/>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A9735DB7-4844-EA42-A237-FFC6B22DFCEC}"/>
              </a:ext>
            </a:extLst>
          </p:cNvPr>
          <p:cNvSpPr>
            <a:spLocks noGrp="1"/>
          </p:cNvSpPr>
          <p:nvPr>
            <p:ph type="sldNum" sz="quarter" idx="12"/>
          </p:nvPr>
        </p:nvSpPr>
        <p:spPr/>
        <p:txBody>
          <a:bodyPr/>
          <a:lstStyle/>
          <a:p>
            <a:fld id="{3124A401-0751-2948-AE50-3F7A7D1EDBE7}" type="slidenum">
              <a:rPr lang="en-JO" smtClean="0"/>
              <a:t>‹#›</a:t>
            </a:fld>
            <a:endParaRPr lang="en-JO"/>
          </a:p>
        </p:txBody>
      </p:sp>
    </p:spTree>
    <p:extLst>
      <p:ext uri="{BB962C8B-B14F-4D97-AF65-F5344CB8AC3E}">
        <p14:creationId xmlns:p14="http://schemas.microsoft.com/office/powerpoint/2010/main" val="1098416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DA6084-F260-F045-8A4E-DD36CC530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O"/>
          </a:p>
        </p:txBody>
      </p:sp>
      <p:sp>
        <p:nvSpPr>
          <p:cNvPr id="3" name="Text Placeholder 2">
            <a:extLst>
              <a:ext uri="{FF2B5EF4-FFF2-40B4-BE49-F238E27FC236}">
                <a16:creationId xmlns:a16="http://schemas.microsoft.com/office/drawing/2014/main" id="{08FB4659-D7FF-FD49-AC1D-2C2E4AF3C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21F2F196-08E3-9544-9BC7-E4A5DA2FD1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63D38-97C1-484B-A76F-3598A4B1F431}" type="datetimeFigureOut">
              <a:rPr lang="en-JO" smtClean="0"/>
              <a:t>5/5/22</a:t>
            </a:fld>
            <a:endParaRPr lang="en-JO"/>
          </a:p>
        </p:txBody>
      </p:sp>
      <p:sp>
        <p:nvSpPr>
          <p:cNvPr id="5" name="Footer Placeholder 4">
            <a:extLst>
              <a:ext uri="{FF2B5EF4-FFF2-40B4-BE49-F238E27FC236}">
                <a16:creationId xmlns:a16="http://schemas.microsoft.com/office/drawing/2014/main" id="{75CA8093-1479-1F42-8A1E-ABEFC20306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O"/>
          </a:p>
        </p:txBody>
      </p:sp>
      <p:sp>
        <p:nvSpPr>
          <p:cNvPr id="6" name="Slide Number Placeholder 5">
            <a:extLst>
              <a:ext uri="{FF2B5EF4-FFF2-40B4-BE49-F238E27FC236}">
                <a16:creationId xmlns:a16="http://schemas.microsoft.com/office/drawing/2014/main" id="{8D182306-08D0-F74A-A6BE-48983D90F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4A401-0751-2948-AE50-3F7A7D1EDBE7}" type="slidenum">
              <a:rPr lang="en-JO" smtClean="0"/>
              <a:t>‹#›</a:t>
            </a:fld>
            <a:endParaRPr lang="en-JO"/>
          </a:p>
        </p:txBody>
      </p:sp>
    </p:spTree>
    <p:extLst>
      <p:ext uri="{BB962C8B-B14F-4D97-AF65-F5344CB8AC3E}">
        <p14:creationId xmlns:p14="http://schemas.microsoft.com/office/powerpoint/2010/main" val="339403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96C9-8FBF-C94E-BA0C-71E647B409A5}"/>
              </a:ext>
            </a:extLst>
          </p:cNvPr>
          <p:cNvSpPr>
            <a:spLocks noGrp="1"/>
          </p:cNvSpPr>
          <p:nvPr>
            <p:ph type="ctrTitle"/>
          </p:nvPr>
        </p:nvSpPr>
        <p:spPr/>
        <p:txBody>
          <a:bodyPr/>
          <a:lstStyle/>
          <a:p>
            <a:r>
              <a:rPr lang="en-JO" dirty="0"/>
              <a:t>Python</a:t>
            </a:r>
          </a:p>
        </p:txBody>
      </p:sp>
      <p:sp>
        <p:nvSpPr>
          <p:cNvPr id="3" name="Subtitle 2">
            <a:extLst>
              <a:ext uri="{FF2B5EF4-FFF2-40B4-BE49-F238E27FC236}">
                <a16:creationId xmlns:a16="http://schemas.microsoft.com/office/drawing/2014/main" id="{A92F481E-BC74-8041-B612-75F71C98BB99}"/>
              </a:ext>
            </a:extLst>
          </p:cNvPr>
          <p:cNvSpPr>
            <a:spLocks noGrp="1"/>
          </p:cNvSpPr>
          <p:nvPr>
            <p:ph type="subTitle" idx="1"/>
          </p:nvPr>
        </p:nvSpPr>
        <p:spPr/>
        <p:txBody>
          <a:bodyPr/>
          <a:lstStyle/>
          <a:p>
            <a:r>
              <a:rPr lang="en-JO" dirty="0"/>
              <a:t>Part 2</a:t>
            </a:r>
          </a:p>
        </p:txBody>
      </p:sp>
    </p:spTree>
    <p:extLst>
      <p:ext uri="{BB962C8B-B14F-4D97-AF65-F5344CB8AC3E}">
        <p14:creationId xmlns:p14="http://schemas.microsoft.com/office/powerpoint/2010/main" val="1960412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225BE86D-AF30-7B42-B9F9-17BD53DF0934}"/>
              </a:ext>
            </a:extLst>
          </p:cNvPr>
          <p:cNvSpPr>
            <a:spLocks noGrp="1"/>
          </p:cNvSpPr>
          <p:nvPr>
            <p:ph type="title"/>
          </p:nvPr>
        </p:nvSpPr>
        <p:spPr>
          <a:xfrm>
            <a:off x="643467" y="321734"/>
            <a:ext cx="10905066" cy="1135737"/>
          </a:xfrm>
        </p:spPr>
        <p:txBody>
          <a:bodyPr>
            <a:normAutofit/>
          </a:bodyPr>
          <a:lstStyle/>
          <a:p>
            <a:r>
              <a:rPr lang="en-JO" sz="3600"/>
              <a:t>Open File</a:t>
            </a:r>
          </a:p>
        </p:txBody>
      </p:sp>
      <p:sp>
        <p:nvSpPr>
          <p:cNvPr id="25" name="Content Placeholder 24">
            <a:extLst>
              <a:ext uri="{FF2B5EF4-FFF2-40B4-BE49-F238E27FC236}">
                <a16:creationId xmlns:a16="http://schemas.microsoft.com/office/drawing/2014/main" id="{258655E1-86A2-4A43-A32E-2AF546DE9F6F}"/>
              </a:ext>
            </a:extLst>
          </p:cNvPr>
          <p:cNvSpPr>
            <a:spLocks noGrp="1"/>
          </p:cNvSpPr>
          <p:nvPr>
            <p:ph idx="1"/>
          </p:nvPr>
        </p:nvSpPr>
        <p:spPr>
          <a:xfrm>
            <a:off x="643469" y="1782981"/>
            <a:ext cx="4008384" cy="4393982"/>
          </a:xfrm>
        </p:spPr>
        <p:txBody>
          <a:bodyPr>
            <a:normAutofit/>
          </a:bodyPr>
          <a:lstStyle/>
          <a:p>
            <a:r>
              <a:rPr lang="en-US" sz="2000" dirty="0"/>
              <a:t>You can open a file using Open() method. </a:t>
            </a:r>
            <a:endParaRPr lang="en-US" sz="2000"/>
          </a:p>
        </p:txBody>
      </p:sp>
      <p:grpSp>
        <p:nvGrpSpPr>
          <p:cNvPr id="35" name="Group 3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E1768E28-DE34-0D48-A359-0C678B3499FC}"/>
              </a:ext>
            </a:extLst>
          </p:cNvPr>
          <p:cNvPicPr>
            <a:picLocks noChangeAspect="1"/>
          </p:cNvPicPr>
          <p:nvPr/>
        </p:nvPicPr>
        <p:blipFill>
          <a:blip r:embed="rId2"/>
          <a:stretch>
            <a:fillRect/>
          </a:stretch>
        </p:blipFill>
        <p:spPr>
          <a:xfrm>
            <a:off x="5295320" y="2478789"/>
            <a:ext cx="6253212" cy="2970275"/>
          </a:xfrm>
          <a:prstGeom prst="rect">
            <a:avLst/>
          </a:prstGeom>
        </p:spPr>
      </p:pic>
      <p:grpSp>
        <p:nvGrpSpPr>
          <p:cNvPr id="39" name="Group 3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0" name="Rectangle 3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5001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C9A9-8242-584F-A02D-BC37D8CBB1E2}"/>
              </a:ext>
            </a:extLst>
          </p:cNvPr>
          <p:cNvSpPr>
            <a:spLocks noGrp="1"/>
          </p:cNvSpPr>
          <p:nvPr>
            <p:ph type="title"/>
          </p:nvPr>
        </p:nvSpPr>
        <p:spPr>
          <a:xfrm>
            <a:off x="1008184" y="174032"/>
            <a:ext cx="10175631" cy="1111843"/>
          </a:xfrm>
        </p:spPr>
        <p:txBody>
          <a:bodyPr anchor="ctr">
            <a:normAutofit/>
          </a:bodyPr>
          <a:lstStyle/>
          <a:p>
            <a:pPr algn="ctr"/>
            <a:r>
              <a:rPr lang="en-JO" sz="4000" dirty="0"/>
              <a:t>Closing Opened File</a:t>
            </a:r>
          </a:p>
        </p:txBody>
      </p:sp>
      <p:sp>
        <p:nvSpPr>
          <p:cNvPr id="8" name="Content Placeholder 7">
            <a:extLst>
              <a:ext uri="{FF2B5EF4-FFF2-40B4-BE49-F238E27FC236}">
                <a16:creationId xmlns:a16="http://schemas.microsoft.com/office/drawing/2014/main" id="{A5881899-44F3-4371-A55E-222BF94C3FA8}"/>
              </a:ext>
            </a:extLst>
          </p:cNvPr>
          <p:cNvSpPr>
            <a:spLocks noGrp="1"/>
          </p:cNvSpPr>
          <p:nvPr>
            <p:ph idx="1"/>
          </p:nvPr>
        </p:nvSpPr>
        <p:spPr>
          <a:xfrm>
            <a:off x="1008184" y="1459907"/>
            <a:ext cx="10175630" cy="767904"/>
          </a:xfrm>
        </p:spPr>
        <p:txBody>
          <a:bodyPr anchor="ctr">
            <a:normAutofit fontScale="77500" lnSpcReduction="20000"/>
          </a:bodyPr>
          <a:lstStyle/>
          <a:p>
            <a:r>
              <a:rPr lang="en-US" dirty="0"/>
              <a:t>You can close an opened file using the </a:t>
            </a:r>
            <a:r>
              <a:rPr lang="en-US" b="1" dirty="0"/>
              <a:t>close()</a:t>
            </a:r>
            <a:r>
              <a:rPr lang="en-US" dirty="0"/>
              <a:t> method to clear all related content from memory and to close any opened streams to the back-end file, as shown in Listing 4-3.</a:t>
            </a:r>
          </a:p>
          <a:p>
            <a:pPr algn="ctr"/>
            <a:endParaRPr lang="en-US" sz="2000" dirty="0"/>
          </a:p>
        </p:txBody>
      </p:sp>
      <p:pic>
        <p:nvPicPr>
          <p:cNvPr id="4" name="Content Placeholder 3" descr="Text&#10;&#10;Description automatically generated">
            <a:extLst>
              <a:ext uri="{FF2B5EF4-FFF2-40B4-BE49-F238E27FC236}">
                <a16:creationId xmlns:a16="http://schemas.microsoft.com/office/drawing/2014/main" id="{4AD68FA5-27EB-B04B-BADA-6E976D7DC071}"/>
              </a:ext>
            </a:extLst>
          </p:cNvPr>
          <p:cNvPicPr>
            <a:picLocks noChangeAspect="1"/>
          </p:cNvPicPr>
          <p:nvPr/>
        </p:nvPicPr>
        <p:blipFill>
          <a:blip r:embed="rId2"/>
          <a:stretch>
            <a:fillRect/>
          </a:stretch>
        </p:blipFill>
        <p:spPr>
          <a:xfrm>
            <a:off x="1478284" y="2405149"/>
            <a:ext cx="9229335" cy="3899393"/>
          </a:xfrm>
          <a:prstGeom prst="rect">
            <a:avLst/>
          </a:prstGeom>
        </p:spPr>
      </p:pic>
    </p:spTree>
    <p:extLst>
      <p:ext uri="{BB962C8B-B14F-4D97-AF65-F5344CB8AC3E}">
        <p14:creationId xmlns:p14="http://schemas.microsoft.com/office/powerpoint/2010/main" val="498504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5AB9-BDF1-C244-AD97-4C962DA9CC4C}"/>
              </a:ext>
            </a:extLst>
          </p:cNvPr>
          <p:cNvSpPr>
            <a:spLocks noGrp="1"/>
          </p:cNvSpPr>
          <p:nvPr>
            <p:ph type="title"/>
          </p:nvPr>
        </p:nvSpPr>
        <p:spPr/>
        <p:txBody>
          <a:bodyPr/>
          <a:lstStyle/>
          <a:p>
            <a:r>
              <a:rPr lang="en-US" b="1" dirty="0"/>
              <a:t>Reading and Writing to Files</a:t>
            </a:r>
            <a:endParaRPr lang="en-JO" dirty="0"/>
          </a:p>
        </p:txBody>
      </p:sp>
      <p:sp>
        <p:nvSpPr>
          <p:cNvPr id="3" name="Content Placeholder 2">
            <a:extLst>
              <a:ext uri="{FF2B5EF4-FFF2-40B4-BE49-F238E27FC236}">
                <a16:creationId xmlns:a16="http://schemas.microsoft.com/office/drawing/2014/main" id="{678951DB-DAAF-1445-BFFB-4806ED86A303}"/>
              </a:ext>
            </a:extLst>
          </p:cNvPr>
          <p:cNvSpPr>
            <a:spLocks noGrp="1"/>
          </p:cNvSpPr>
          <p:nvPr>
            <p:ph idx="1"/>
          </p:nvPr>
        </p:nvSpPr>
        <p:spPr/>
        <p:txBody>
          <a:bodyPr>
            <a:normAutofit/>
          </a:bodyPr>
          <a:lstStyle/>
          <a:p>
            <a:r>
              <a:rPr lang="en-US" dirty="0"/>
              <a:t>The </a:t>
            </a:r>
            <a:r>
              <a:rPr lang="en-US" b="1" dirty="0" err="1"/>
              <a:t>file.write</a:t>
            </a:r>
            <a:r>
              <a:rPr lang="en-US" b="1" dirty="0"/>
              <a:t>() </a:t>
            </a:r>
            <a:r>
              <a:rPr lang="en-US" dirty="0"/>
              <a:t>method is used to write to a file, and the </a:t>
            </a:r>
            <a:r>
              <a:rPr lang="en-US" b="1" dirty="0" err="1"/>
              <a:t>file.read</a:t>
            </a:r>
            <a:r>
              <a:rPr lang="en-US" b="1" dirty="0"/>
              <a:t>() </a:t>
            </a:r>
            <a:r>
              <a:rPr lang="en-US" dirty="0"/>
              <a:t>method is used to read data from an opened file. </a:t>
            </a:r>
          </a:p>
          <a:p>
            <a:r>
              <a:rPr lang="en-US" dirty="0"/>
              <a:t>A file can be opened for writing (</a:t>
            </a:r>
            <a:r>
              <a:rPr lang="en-US" b="1" dirty="0"/>
              <a:t>W</a:t>
            </a:r>
            <a:r>
              <a:rPr lang="en-US" dirty="0"/>
              <a:t>), reading (</a:t>
            </a:r>
            <a:r>
              <a:rPr lang="en-US" b="1" dirty="0"/>
              <a:t>r</a:t>
            </a:r>
            <a:r>
              <a:rPr lang="en-US" dirty="0"/>
              <a:t>), or both (</a:t>
            </a:r>
            <a:r>
              <a:rPr lang="en-US" b="1" dirty="0"/>
              <a:t>r+</a:t>
            </a:r>
            <a:r>
              <a:rPr lang="en-US" dirty="0"/>
              <a:t>), as shown in Listing 4-4.</a:t>
            </a:r>
          </a:p>
          <a:p>
            <a:br>
              <a:rPr lang="en-US" dirty="0"/>
            </a:br>
            <a:endParaRPr lang="en-JO" dirty="0"/>
          </a:p>
        </p:txBody>
      </p:sp>
    </p:spTree>
    <p:extLst>
      <p:ext uri="{BB962C8B-B14F-4D97-AF65-F5344CB8AC3E}">
        <p14:creationId xmlns:p14="http://schemas.microsoft.com/office/powerpoint/2010/main" val="406328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30597-3D51-4F4A-A276-FD21D27FCA93}"/>
              </a:ext>
            </a:extLst>
          </p:cNvPr>
          <p:cNvSpPr>
            <a:spLocks noGrp="1"/>
          </p:cNvSpPr>
          <p:nvPr>
            <p:ph type="title"/>
          </p:nvPr>
        </p:nvSpPr>
        <p:spPr/>
        <p:txBody>
          <a:bodyPr/>
          <a:lstStyle/>
          <a:p>
            <a:r>
              <a:rPr lang="en-JO" dirty="0"/>
              <a:t>Writing to a File </a:t>
            </a:r>
          </a:p>
        </p:txBody>
      </p:sp>
      <p:pic>
        <p:nvPicPr>
          <p:cNvPr id="4" name="Content Placeholder 3">
            <a:extLst>
              <a:ext uri="{FF2B5EF4-FFF2-40B4-BE49-F238E27FC236}">
                <a16:creationId xmlns:a16="http://schemas.microsoft.com/office/drawing/2014/main" id="{12021D27-2344-2C46-8E53-B4E9F82E3368}"/>
              </a:ext>
            </a:extLst>
          </p:cNvPr>
          <p:cNvPicPr>
            <a:picLocks noGrp="1" noChangeAspect="1"/>
          </p:cNvPicPr>
          <p:nvPr>
            <p:ph idx="1"/>
          </p:nvPr>
        </p:nvPicPr>
        <p:blipFill>
          <a:blip r:embed="rId2"/>
          <a:stretch>
            <a:fillRect/>
          </a:stretch>
        </p:blipFill>
        <p:spPr>
          <a:xfrm>
            <a:off x="3134996" y="1825625"/>
            <a:ext cx="5922008" cy="4351338"/>
          </a:xfrm>
          <a:prstGeom prst="rect">
            <a:avLst/>
          </a:prstGeom>
        </p:spPr>
      </p:pic>
    </p:spTree>
    <p:extLst>
      <p:ext uri="{BB962C8B-B14F-4D97-AF65-F5344CB8AC3E}">
        <p14:creationId xmlns:p14="http://schemas.microsoft.com/office/powerpoint/2010/main" val="317394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6A2A-0EC5-1E44-A804-23A189369C23}"/>
              </a:ext>
            </a:extLst>
          </p:cNvPr>
          <p:cNvSpPr>
            <a:spLocks noGrp="1"/>
          </p:cNvSpPr>
          <p:nvPr>
            <p:ph type="title"/>
          </p:nvPr>
        </p:nvSpPr>
        <p:spPr/>
        <p:txBody>
          <a:bodyPr/>
          <a:lstStyle/>
          <a:p>
            <a:r>
              <a:rPr lang="en-JO" dirty="0"/>
              <a:t>Rename and Remove a File</a:t>
            </a:r>
          </a:p>
        </p:txBody>
      </p:sp>
      <p:sp>
        <p:nvSpPr>
          <p:cNvPr id="3" name="Content Placeholder 2">
            <a:extLst>
              <a:ext uri="{FF2B5EF4-FFF2-40B4-BE49-F238E27FC236}">
                <a16:creationId xmlns:a16="http://schemas.microsoft.com/office/drawing/2014/main" id="{5FD2A861-27D1-3F4A-8FBD-036B574B581D}"/>
              </a:ext>
            </a:extLst>
          </p:cNvPr>
          <p:cNvSpPr>
            <a:spLocks noGrp="1"/>
          </p:cNvSpPr>
          <p:nvPr>
            <p:ph idx="1"/>
          </p:nvPr>
        </p:nvSpPr>
        <p:spPr/>
        <p:txBody>
          <a:bodyPr/>
          <a:lstStyle/>
          <a:p>
            <a:r>
              <a:rPr lang="en-US" dirty="0"/>
              <a:t>The </a:t>
            </a:r>
            <a:r>
              <a:rPr lang="en-US" b="1" dirty="0"/>
              <a:t>rename()</a:t>
            </a:r>
            <a:r>
              <a:rPr lang="en-US" dirty="0"/>
              <a:t> method is used to rename a file; it takes two arguments: the current filename and the new filename. Also, the </a:t>
            </a:r>
            <a:r>
              <a:rPr lang="en-US" b="1" dirty="0"/>
              <a:t>remove() </a:t>
            </a:r>
            <a:r>
              <a:rPr lang="en-US" dirty="0"/>
              <a:t>method can be used to delete files by supplying the name of the file to be deleted as an argument.</a:t>
            </a:r>
          </a:p>
          <a:p>
            <a:pPr marL="0" indent="0">
              <a:buNone/>
            </a:pPr>
            <a:r>
              <a:rPr lang="en-US" b="1" dirty="0"/>
              <a:t>Example: </a:t>
            </a:r>
          </a:p>
          <a:p>
            <a:pPr marL="0" indent="0">
              <a:buNone/>
            </a:pPr>
            <a:r>
              <a:rPr lang="en-US" b="1" dirty="0"/>
              <a:t>In [34]: import </a:t>
            </a:r>
            <a:r>
              <a:rPr lang="en-US" b="1" dirty="0" err="1"/>
              <a:t>os</a:t>
            </a:r>
            <a:r>
              <a:rPr lang="en-US" b="1" dirty="0"/>
              <a:t>  </a:t>
            </a:r>
          </a:p>
          <a:p>
            <a:pPr marL="0" indent="0">
              <a:buNone/>
            </a:pPr>
            <a:r>
              <a:rPr lang="en-US" b="1" dirty="0"/>
              <a:t>              </a:t>
            </a:r>
            <a:r>
              <a:rPr lang="en-US" b="1" dirty="0" err="1"/>
              <a:t>os.rename</a:t>
            </a:r>
            <a:r>
              <a:rPr lang="en-US" b="1" dirty="0"/>
              <a:t>( "</a:t>
            </a:r>
            <a:r>
              <a:rPr lang="en-US" b="1" dirty="0" err="1"/>
              <a:t>Egypt.txt</a:t>
            </a:r>
            <a:r>
              <a:rPr lang="en-US" b="1" dirty="0"/>
              <a:t>", "test2.txt" ) </a:t>
            </a:r>
          </a:p>
          <a:p>
            <a:pPr marL="0" indent="0">
              <a:buNone/>
            </a:pPr>
            <a:r>
              <a:rPr lang="en-US" b="1" dirty="0"/>
              <a:t>              </a:t>
            </a:r>
            <a:r>
              <a:rPr lang="en-US" b="1" dirty="0" err="1"/>
              <a:t>os.remove</a:t>
            </a:r>
            <a:r>
              <a:rPr lang="en-US" b="1" dirty="0"/>
              <a:t>( "test2.txt" )</a:t>
            </a:r>
            <a:endParaRPr lang="en-US" dirty="0"/>
          </a:p>
          <a:p>
            <a:endParaRPr lang="en-JO" dirty="0"/>
          </a:p>
        </p:txBody>
      </p:sp>
    </p:spTree>
    <p:extLst>
      <p:ext uri="{BB962C8B-B14F-4D97-AF65-F5344CB8AC3E}">
        <p14:creationId xmlns:p14="http://schemas.microsoft.com/office/powerpoint/2010/main" val="1764021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7498-D8A6-0D40-B02C-8C5602A0E489}"/>
              </a:ext>
            </a:extLst>
          </p:cNvPr>
          <p:cNvSpPr>
            <a:spLocks noGrp="1"/>
          </p:cNvSpPr>
          <p:nvPr>
            <p:ph type="title"/>
          </p:nvPr>
        </p:nvSpPr>
        <p:spPr/>
        <p:txBody>
          <a:bodyPr/>
          <a:lstStyle/>
          <a:p>
            <a:r>
              <a:rPr lang="en-JO" dirty="0"/>
              <a:t>Reading and Processing </a:t>
            </a:r>
            <a:r>
              <a:rPr lang="en-CA" dirty="0"/>
              <a:t>a Text file</a:t>
            </a:r>
            <a:endParaRPr lang="en-JO" dirty="0"/>
          </a:p>
        </p:txBody>
      </p:sp>
      <p:sp>
        <p:nvSpPr>
          <p:cNvPr id="3" name="Content Placeholder 2">
            <a:extLst>
              <a:ext uri="{FF2B5EF4-FFF2-40B4-BE49-F238E27FC236}">
                <a16:creationId xmlns:a16="http://schemas.microsoft.com/office/drawing/2014/main" id="{45E01BFF-E109-0048-8828-95BF9876653F}"/>
              </a:ext>
            </a:extLst>
          </p:cNvPr>
          <p:cNvSpPr>
            <a:spLocks noGrp="1"/>
          </p:cNvSpPr>
          <p:nvPr>
            <p:ph idx="1"/>
          </p:nvPr>
        </p:nvSpPr>
        <p:spPr/>
        <p:txBody>
          <a:bodyPr/>
          <a:lstStyle/>
          <a:p>
            <a:r>
              <a:rPr lang="en-US" dirty="0"/>
              <a:t>if you have a text file of e-mail log data and you want to extract only the text lines where the </a:t>
            </a:r>
            <a:r>
              <a:rPr lang="en-US" b="1" dirty="0"/>
              <a:t>@</a:t>
            </a:r>
            <a:r>
              <a:rPr lang="en-US" b="1" dirty="0" err="1"/>
              <a:t>uct.ac.za</a:t>
            </a:r>
            <a:r>
              <a:rPr lang="en-US" b="1" dirty="0"/>
              <a:t> </a:t>
            </a:r>
            <a:r>
              <a:rPr lang="en-US" dirty="0"/>
              <a:t>pattern appears, then you can use iteration to capture only the lines with the given pattern, as shown in Listing 4-6.</a:t>
            </a:r>
          </a:p>
          <a:p>
            <a:endParaRPr lang="en-JO" dirty="0"/>
          </a:p>
        </p:txBody>
      </p:sp>
    </p:spTree>
    <p:extLst>
      <p:ext uri="{BB962C8B-B14F-4D97-AF65-F5344CB8AC3E}">
        <p14:creationId xmlns:p14="http://schemas.microsoft.com/office/powerpoint/2010/main" val="318370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1F3DF65-C681-D245-9D8D-75C1620B12D4}"/>
              </a:ext>
            </a:extLst>
          </p:cNvPr>
          <p:cNvPicPr>
            <a:picLocks noGrp="1" noChangeAspect="1"/>
          </p:cNvPicPr>
          <p:nvPr>
            <p:ph idx="1"/>
          </p:nvPr>
        </p:nvPicPr>
        <p:blipFill>
          <a:blip r:embed="rId2"/>
          <a:stretch>
            <a:fillRect/>
          </a:stretch>
        </p:blipFill>
        <p:spPr>
          <a:xfrm>
            <a:off x="643467" y="1042634"/>
            <a:ext cx="10905066" cy="4743703"/>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00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9741-8682-534B-A343-7899B1DB9FDD}"/>
              </a:ext>
            </a:extLst>
          </p:cNvPr>
          <p:cNvSpPr>
            <a:spLocks noGrp="1"/>
          </p:cNvSpPr>
          <p:nvPr>
            <p:ph type="title"/>
          </p:nvPr>
        </p:nvSpPr>
        <p:spPr/>
        <p:txBody>
          <a:bodyPr/>
          <a:lstStyle/>
          <a:p>
            <a:endParaRPr lang="en-JO"/>
          </a:p>
        </p:txBody>
      </p:sp>
      <p:sp>
        <p:nvSpPr>
          <p:cNvPr id="3" name="Content Placeholder 2">
            <a:extLst>
              <a:ext uri="{FF2B5EF4-FFF2-40B4-BE49-F238E27FC236}">
                <a16:creationId xmlns:a16="http://schemas.microsoft.com/office/drawing/2014/main" id="{7B108DD5-19B9-D345-876D-FAD7B4F51AC8}"/>
              </a:ext>
            </a:extLst>
          </p:cNvPr>
          <p:cNvSpPr>
            <a:spLocks noGrp="1"/>
          </p:cNvSpPr>
          <p:nvPr>
            <p:ph idx="1"/>
          </p:nvPr>
        </p:nvSpPr>
        <p:spPr/>
        <p:txBody>
          <a:bodyPr/>
          <a:lstStyle/>
          <a:p>
            <a:r>
              <a:rPr lang="en-US" dirty="0"/>
              <a:t>You can extract only the lines starting with </a:t>
            </a:r>
            <a:r>
              <a:rPr lang="en-US" b="1" dirty="0"/>
              <a:t>From:. </a:t>
            </a:r>
            <a:r>
              <a:rPr lang="en-US" dirty="0"/>
              <a:t>Once it has been extracted, then you can split each line into a list and slice only the e-mail element, as indicated in Listing 4-7 and Listing 4-8.</a:t>
            </a:r>
          </a:p>
          <a:p>
            <a:endParaRPr lang="en-JO" dirty="0"/>
          </a:p>
        </p:txBody>
      </p:sp>
    </p:spTree>
    <p:extLst>
      <p:ext uri="{BB962C8B-B14F-4D97-AF65-F5344CB8AC3E}">
        <p14:creationId xmlns:p14="http://schemas.microsoft.com/office/powerpoint/2010/main" val="3250365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B5D7A56-6042-C644-8F71-AA3F34ADC400}"/>
              </a:ext>
            </a:extLst>
          </p:cNvPr>
          <p:cNvPicPr>
            <a:picLocks noGrp="1" noChangeAspect="1"/>
          </p:cNvPicPr>
          <p:nvPr>
            <p:ph idx="1"/>
          </p:nvPr>
        </p:nvPicPr>
        <p:blipFill>
          <a:blip r:embed="rId2"/>
          <a:stretch>
            <a:fillRect/>
          </a:stretch>
        </p:blipFill>
        <p:spPr>
          <a:xfrm>
            <a:off x="1414433" y="643467"/>
            <a:ext cx="9363134"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71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08FE819-9F9D-0349-9FAF-E66F0A48E53C}"/>
              </a:ext>
            </a:extLst>
          </p:cNvPr>
          <p:cNvPicPr>
            <a:picLocks noGrp="1" noChangeAspect="1"/>
          </p:cNvPicPr>
          <p:nvPr>
            <p:ph idx="1"/>
          </p:nvPr>
        </p:nvPicPr>
        <p:blipFill>
          <a:blip r:embed="rId2"/>
          <a:stretch>
            <a:fillRect/>
          </a:stretch>
        </p:blipFill>
        <p:spPr>
          <a:xfrm>
            <a:off x="3186827" y="643467"/>
            <a:ext cx="581834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70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2558-6507-4C48-B581-EE94E116980F}"/>
              </a:ext>
            </a:extLst>
          </p:cNvPr>
          <p:cNvSpPr>
            <a:spLocks noGrp="1"/>
          </p:cNvSpPr>
          <p:nvPr>
            <p:ph type="title"/>
          </p:nvPr>
        </p:nvSpPr>
        <p:spPr/>
        <p:txBody>
          <a:bodyPr/>
          <a:lstStyle/>
          <a:p>
            <a:r>
              <a:rPr lang="en-JO" dirty="0"/>
              <a:t>Data Frames</a:t>
            </a:r>
          </a:p>
        </p:txBody>
      </p:sp>
      <p:sp>
        <p:nvSpPr>
          <p:cNvPr id="3" name="Content Placeholder 2">
            <a:extLst>
              <a:ext uri="{FF2B5EF4-FFF2-40B4-BE49-F238E27FC236}">
                <a16:creationId xmlns:a16="http://schemas.microsoft.com/office/drawing/2014/main" id="{C4202114-4211-8349-8999-2F590671B522}"/>
              </a:ext>
            </a:extLst>
          </p:cNvPr>
          <p:cNvSpPr>
            <a:spLocks noGrp="1"/>
          </p:cNvSpPr>
          <p:nvPr>
            <p:ph idx="1"/>
          </p:nvPr>
        </p:nvSpPr>
        <p:spPr/>
        <p:txBody>
          <a:bodyPr>
            <a:normAutofit fontScale="92500" lnSpcReduction="20000"/>
          </a:bodyPr>
          <a:lstStyle/>
          <a:p>
            <a:r>
              <a:rPr lang="en-US" dirty="0"/>
              <a:t>A data frame is a two-dimensional tabular labeled data structure with columns of potentially different types. </a:t>
            </a:r>
          </a:p>
          <a:p>
            <a:r>
              <a:rPr lang="en-US" dirty="0"/>
              <a:t>A data frame can be created from numerous data collections such as the following:</a:t>
            </a:r>
          </a:p>
          <a:p>
            <a:pPr marL="0" indent="0">
              <a:buNone/>
            </a:pPr>
            <a:r>
              <a:rPr lang="en-US" dirty="0"/>
              <a:t>       - A 1D </a:t>
            </a:r>
            <a:r>
              <a:rPr lang="en-US" dirty="0" err="1"/>
              <a:t>ndarray</a:t>
            </a:r>
            <a:r>
              <a:rPr lang="en-US" dirty="0"/>
              <a:t>, list, </a:t>
            </a:r>
            <a:r>
              <a:rPr lang="en-US" dirty="0" err="1"/>
              <a:t>dict</a:t>
            </a:r>
            <a:r>
              <a:rPr lang="en-US" dirty="0"/>
              <a:t>, or series</a:t>
            </a:r>
          </a:p>
          <a:p>
            <a:pPr marL="0" indent="0">
              <a:buNone/>
            </a:pPr>
            <a:r>
              <a:rPr lang="en-US" dirty="0"/>
              <a:t>       - 2D </a:t>
            </a:r>
            <a:r>
              <a:rPr lang="en-US" dirty="0" err="1"/>
              <a:t>Numpy</a:t>
            </a:r>
            <a:r>
              <a:rPr lang="en-US" dirty="0"/>
              <a:t> </a:t>
            </a:r>
            <a:r>
              <a:rPr lang="en-US" dirty="0" err="1"/>
              <a:t>ndarray</a:t>
            </a:r>
            <a:r>
              <a:rPr lang="en-US" dirty="0"/>
              <a:t> </a:t>
            </a:r>
          </a:p>
          <a:p>
            <a:pPr marL="0" indent="0">
              <a:buNone/>
            </a:pPr>
            <a:r>
              <a:rPr lang="en-US" dirty="0"/>
              <a:t>       - Structured or record </a:t>
            </a:r>
            <a:r>
              <a:rPr lang="en-US" dirty="0" err="1"/>
              <a:t>ndarray</a:t>
            </a:r>
            <a:r>
              <a:rPr lang="en-US" dirty="0"/>
              <a:t> </a:t>
            </a:r>
          </a:p>
          <a:p>
            <a:pPr marL="0" indent="0">
              <a:buNone/>
            </a:pPr>
            <a:r>
              <a:rPr lang="en-US" dirty="0"/>
              <a:t>       - A series</a:t>
            </a:r>
          </a:p>
          <a:p>
            <a:pPr marL="0" indent="0">
              <a:buNone/>
            </a:pPr>
            <a:r>
              <a:rPr lang="en-US" dirty="0"/>
              <a:t>       - Another data frame </a:t>
            </a:r>
          </a:p>
          <a:p>
            <a:r>
              <a:rPr lang="en-US" dirty="0"/>
              <a:t>A data frame has arguments, which are an index (row labels) and columns (column labels)</a:t>
            </a:r>
          </a:p>
          <a:p>
            <a:endParaRPr lang="en-JO" dirty="0"/>
          </a:p>
        </p:txBody>
      </p:sp>
    </p:spTree>
    <p:extLst>
      <p:ext uri="{BB962C8B-B14F-4D97-AF65-F5344CB8AC3E}">
        <p14:creationId xmlns:p14="http://schemas.microsoft.com/office/powerpoint/2010/main" val="374244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F634FBF-10BC-7947-B232-207C1A629432}"/>
              </a:ext>
            </a:extLst>
          </p:cNvPr>
          <p:cNvPicPr>
            <a:picLocks noGrp="1" noChangeAspect="1"/>
          </p:cNvPicPr>
          <p:nvPr>
            <p:ph idx="1"/>
          </p:nvPr>
        </p:nvPicPr>
        <p:blipFill>
          <a:blip r:embed="rId2"/>
          <a:stretch>
            <a:fillRect/>
          </a:stretch>
        </p:blipFill>
        <p:spPr>
          <a:xfrm>
            <a:off x="2331767" y="643467"/>
            <a:ext cx="752846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956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B300262-C1D8-A541-A1EC-3D18F1327FFF}"/>
              </a:ext>
            </a:extLst>
          </p:cNvPr>
          <p:cNvPicPr>
            <a:picLocks noGrp="1" noChangeAspect="1"/>
          </p:cNvPicPr>
          <p:nvPr>
            <p:ph idx="1"/>
          </p:nvPr>
        </p:nvPicPr>
        <p:blipFill>
          <a:blip r:embed="rId2"/>
          <a:stretch>
            <a:fillRect/>
          </a:stretch>
        </p:blipFill>
        <p:spPr>
          <a:xfrm>
            <a:off x="790225" y="643467"/>
            <a:ext cx="1061155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169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90D7-1404-7B42-83E8-0F4A63C71FCC}"/>
              </a:ext>
            </a:extLst>
          </p:cNvPr>
          <p:cNvSpPr>
            <a:spLocks noGrp="1"/>
          </p:cNvSpPr>
          <p:nvPr>
            <p:ph type="title"/>
          </p:nvPr>
        </p:nvSpPr>
        <p:spPr/>
        <p:txBody>
          <a:bodyPr/>
          <a:lstStyle/>
          <a:p>
            <a:r>
              <a:rPr lang="en-JO" dirty="0"/>
              <a:t>Data Gathering and Cleaning</a:t>
            </a:r>
          </a:p>
        </p:txBody>
      </p:sp>
      <p:sp>
        <p:nvSpPr>
          <p:cNvPr id="3" name="Content Placeholder 2">
            <a:extLst>
              <a:ext uri="{FF2B5EF4-FFF2-40B4-BE49-F238E27FC236}">
                <a16:creationId xmlns:a16="http://schemas.microsoft.com/office/drawing/2014/main" id="{A1A2B666-6AB4-264F-A6F9-599F85CC9BF6}"/>
              </a:ext>
            </a:extLst>
          </p:cNvPr>
          <p:cNvSpPr>
            <a:spLocks noGrp="1"/>
          </p:cNvSpPr>
          <p:nvPr>
            <p:ph idx="1"/>
          </p:nvPr>
        </p:nvSpPr>
        <p:spPr/>
        <p:txBody>
          <a:bodyPr>
            <a:normAutofit/>
          </a:bodyPr>
          <a:lstStyle/>
          <a:p>
            <a:r>
              <a:rPr lang="en-US" dirty="0"/>
              <a:t>In the 21st century, data is vital for decision-making and developing long- term strategic plans. Python provides numerous libraries and built-in features that make it easy to support data analysis and processing. Making business decisions, forecasting weather, studying protein structures in biology, and designing a marketing campaign are all examples that require collecting data and then cleaning, processing, and  visualizing it.</a:t>
            </a:r>
          </a:p>
          <a:p>
            <a:r>
              <a:rPr lang="en-US" dirty="0"/>
              <a:t>There are five main steps for data science processing. </a:t>
            </a:r>
          </a:p>
          <a:p>
            <a:endParaRPr lang="en-JO" dirty="0"/>
          </a:p>
        </p:txBody>
      </p:sp>
    </p:spTree>
    <p:extLst>
      <p:ext uri="{BB962C8B-B14F-4D97-AF65-F5344CB8AC3E}">
        <p14:creationId xmlns:p14="http://schemas.microsoft.com/office/powerpoint/2010/main" val="323944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41C9-EC4D-274B-8828-AC36F819B3DA}"/>
              </a:ext>
            </a:extLst>
          </p:cNvPr>
          <p:cNvSpPr>
            <a:spLocks noGrp="1"/>
          </p:cNvSpPr>
          <p:nvPr>
            <p:ph type="title"/>
          </p:nvPr>
        </p:nvSpPr>
        <p:spPr/>
        <p:txBody>
          <a:bodyPr/>
          <a:lstStyle/>
          <a:p>
            <a:r>
              <a:rPr lang="en-JO" dirty="0"/>
              <a:t>Data Gathering and Cleaning</a:t>
            </a:r>
          </a:p>
        </p:txBody>
      </p:sp>
      <p:sp>
        <p:nvSpPr>
          <p:cNvPr id="3" name="Content Placeholder 2">
            <a:extLst>
              <a:ext uri="{FF2B5EF4-FFF2-40B4-BE49-F238E27FC236}">
                <a16:creationId xmlns:a16="http://schemas.microsoft.com/office/drawing/2014/main" id="{BCC5D81A-9A78-D443-8F36-990568D7DB82}"/>
              </a:ext>
            </a:extLst>
          </p:cNvPr>
          <p:cNvSpPr>
            <a:spLocks noGrp="1"/>
          </p:cNvSpPr>
          <p:nvPr>
            <p:ph idx="1"/>
          </p:nvPr>
        </p:nvSpPr>
        <p:spPr/>
        <p:txBody>
          <a:bodyPr/>
          <a:lstStyle/>
          <a:p>
            <a:pPr marL="0" indent="0">
              <a:buNone/>
            </a:pPr>
            <a:r>
              <a:rPr lang="en-US" dirty="0"/>
              <a:t>1- Data acquisition: is where you read data from various sources of unstructured data, </a:t>
            </a:r>
            <a:r>
              <a:rPr lang="en-US" dirty="0" err="1"/>
              <a:t>semistructured</a:t>
            </a:r>
            <a:r>
              <a:rPr lang="en-US" dirty="0"/>
              <a:t> data, or full-structured data that might be stored in a spreadsheet, comma-separated file, web page, database, etc.  </a:t>
            </a:r>
          </a:p>
          <a:p>
            <a:pPr marL="0" indent="0">
              <a:buNone/>
            </a:pPr>
            <a:r>
              <a:rPr lang="en-US" dirty="0"/>
              <a:t>2- Data cleaning: is where you remove noisy data and make operations needed to keep only the relevant data.  </a:t>
            </a:r>
          </a:p>
          <a:p>
            <a:pPr marL="0" indent="0">
              <a:buNone/>
            </a:pPr>
            <a:r>
              <a:rPr lang="en-US" dirty="0"/>
              <a:t>3- Exploratory analysis: is where you look at your cleaned data and make statistical processing ﬁts for speciﬁc analysis purposes</a:t>
            </a:r>
          </a:p>
          <a:p>
            <a:endParaRPr lang="en-JO" dirty="0"/>
          </a:p>
        </p:txBody>
      </p:sp>
    </p:spTree>
    <p:extLst>
      <p:ext uri="{BB962C8B-B14F-4D97-AF65-F5344CB8AC3E}">
        <p14:creationId xmlns:p14="http://schemas.microsoft.com/office/powerpoint/2010/main" val="3812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6B73-C47F-D047-AEBB-9645DD1C7B0D}"/>
              </a:ext>
            </a:extLst>
          </p:cNvPr>
          <p:cNvSpPr>
            <a:spLocks noGrp="1"/>
          </p:cNvSpPr>
          <p:nvPr>
            <p:ph type="title"/>
          </p:nvPr>
        </p:nvSpPr>
        <p:spPr/>
        <p:txBody>
          <a:bodyPr/>
          <a:lstStyle/>
          <a:p>
            <a:r>
              <a:rPr lang="en-JO" dirty="0"/>
              <a:t>Data Gathering and Cleaning</a:t>
            </a:r>
          </a:p>
        </p:txBody>
      </p:sp>
      <p:sp>
        <p:nvSpPr>
          <p:cNvPr id="3" name="Content Placeholder 2">
            <a:extLst>
              <a:ext uri="{FF2B5EF4-FFF2-40B4-BE49-F238E27FC236}">
                <a16:creationId xmlns:a16="http://schemas.microsoft.com/office/drawing/2014/main" id="{901B0C8E-E5CA-D04F-9A37-0B794950EF4B}"/>
              </a:ext>
            </a:extLst>
          </p:cNvPr>
          <p:cNvSpPr>
            <a:spLocks noGrp="1"/>
          </p:cNvSpPr>
          <p:nvPr>
            <p:ph idx="1"/>
          </p:nvPr>
        </p:nvSpPr>
        <p:spPr/>
        <p:txBody>
          <a:bodyPr/>
          <a:lstStyle/>
          <a:p>
            <a:pPr marL="0" indent="0">
              <a:buNone/>
            </a:pPr>
            <a:r>
              <a:rPr lang="en-US" dirty="0"/>
              <a:t>4- An analysis model needs to be created. Advanced tools such as machine learning algorithms can be used in this step. </a:t>
            </a:r>
          </a:p>
          <a:p>
            <a:pPr marL="0" indent="0">
              <a:buNone/>
            </a:pPr>
            <a:endParaRPr lang="en-US" dirty="0"/>
          </a:p>
          <a:p>
            <a:pPr marL="0" indent="0">
              <a:buNone/>
            </a:pPr>
            <a:r>
              <a:rPr lang="en-US" dirty="0"/>
              <a:t>5- Data visualization: is where the results are plotted using various systems provided by Python to help in the decision-making process.</a:t>
            </a:r>
          </a:p>
          <a:p>
            <a:endParaRPr lang="en-JO" dirty="0"/>
          </a:p>
        </p:txBody>
      </p:sp>
    </p:spTree>
    <p:extLst>
      <p:ext uri="{BB962C8B-B14F-4D97-AF65-F5344CB8AC3E}">
        <p14:creationId xmlns:p14="http://schemas.microsoft.com/office/powerpoint/2010/main" val="2096599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AE8E-A8F7-8B49-ACC4-4611378D11DD}"/>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Cleaning Data-Example</a:t>
            </a:r>
          </a:p>
        </p:txBody>
      </p:sp>
      <p:sp>
        <p:nvSpPr>
          <p:cNvPr id="9" name="Rectangle 8">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F4D74FC5-A8EC-D745-AEDA-40E4CDE2C4BD}"/>
              </a:ext>
            </a:extLst>
          </p:cNvPr>
          <p:cNvPicPr>
            <a:picLocks noGrp="1" noChangeAspect="1"/>
          </p:cNvPicPr>
          <p:nvPr>
            <p:ph idx="1"/>
          </p:nvPr>
        </p:nvPicPr>
        <p:blipFill>
          <a:blip r:embed="rId2"/>
          <a:stretch>
            <a:fillRect/>
          </a:stretch>
        </p:blipFill>
        <p:spPr>
          <a:xfrm>
            <a:off x="1446002" y="1863801"/>
            <a:ext cx="9299995" cy="4440746"/>
          </a:xfrm>
          <a:prstGeom prst="rect">
            <a:avLst/>
          </a:prstGeom>
        </p:spPr>
      </p:pic>
    </p:spTree>
    <p:extLst>
      <p:ext uri="{BB962C8B-B14F-4D97-AF65-F5344CB8AC3E}">
        <p14:creationId xmlns:p14="http://schemas.microsoft.com/office/powerpoint/2010/main" val="3636201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3E44-7D12-014C-BE74-DD20EA6F6441}"/>
              </a:ext>
            </a:extLst>
          </p:cNvPr>
          <p:cNvSpPr>
            <a:spLocks noGrp="1"/>
          </p:cNvSpPr>
          <p:nvPr>
            <p:ph type="title"/>
          </p:nvPr>
        </p:nvSpPr>
        <p:spPr/>
        <p:txBody>
          <a:bodyPr/>
          <a:lstStyle/>
          <a:p>
            <a:r>
              <a:rPr lang="en-US" dirty="0"/>
              <a:t>Cleaning Data-Example</a:t>
            </a:r>
            <a:endParaRPr lang="en-JO" dirty="0"/>
          </a:p>
        </p:txBody>
      </p:sp>
      <p:pic>
        <p:nvPicPr>
          <p:cNvPr id="4" name="Content Placeholder 3">
            <a:extLst>
              <a:ext uri="{FF2B5EF4-FFF2-40B4-BE49-F238E27FC236}">
                <a16:creationId xmlns:a16="http://schemas.microsoft.com/office/drawing/2014/main" id="{27D7CB07-6E2A-2144-84DA-9F1E7151F9D2}"/>
              </a:ext>
            </a:extLst>
          </p:cNvPr>
          <p:cNvPicPr>
            <a:picLocks noGrp="1" noChangeAspect="1"/>
          </p:cNvPicPr>
          <p:nvPr>
            <p:ph idx="1"/>
          </p:nvPr>
        </p:nvPicPr>
        <p:blipFill>
          <a:blip r:embed="rId2"/>
          <a:stretch>
            <a:fillRect/>
          </a:stretch>
        </p:blipFill>
        <p:spPr>
          <a:xfrm>
            <a:off x="1659467" y="1523999"/>
            <a:ext cx="6993466" cy="4968875"/>
          </a:xfrm>
          <a:prstGeom prst="rect">
            <a:avLst/>
          </a:prstGeom>
        </p:spPr>
      </p:pic>
    </p:spTree>
    <p:extLst>
      <p:ext uri="{BB962C8B-B14F-4D97-AF65-F5344CB8AC3E}">
        <p14:creationId xmlns:p14="http://schemas.microsoft.com/office/powerpoint/2010/main" val="94107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B23A-584E-E840-8D6D-81B1882997DE}"/>
              </a:ext>
            </a:extLst>
          </p:cNvPr>
          <p:cNvSpPr>
            <a:spLocks noGrp="1"/>
          </p:cNvSpPr>
          <p:nvPr>
            <p:ph type="title"/>
          </p:nvPr>
        </p:nvSpPr>
        <p:spPr/>
        <p:txBody>
          <a:bodyPr/>
          <a:lstStyle/>
          <a:p>
            <a:r>
              <a:rPr lang="en-US" b="1" dirty="0"/>
              <a:t>Handling the Missing Values</a:t>
            </a:r>
            <a:endParaRPr lang="en-JO" dirty="0"/>
          </a:p>
        </p:txBody>
      </p:sp>
      <p:sp>
        <p:nvSpPr>
          <p:cNvPr id="3" name="Content Placeholder 2">
            <a:extLst>
              <a:ext uri="{FF2B5EF4-FFF2-40B4-BE49-F238E27FC236}">
                <a16:creationId xmlns:a16="http://schemas.microsoft.com/office/drawing/2014/main" id="{D5499CD5-A28D-524B-993A-73905D2C1992}"/>
              </a:ext>
            </a:extLst>
          </p:cNvPr>
          <p:cNvSpPr>
            <a:spLocks noGrp="1"/>
          </p:cNvSpPr>
          <p:nvPr>
            <p:ph idx="1"/>
          </p:nvPr>
        </p:nvSpPr>
        <p:spPr/>
        <p:txBody>
          <a:bodyPr/>
          <a:lstStyle/>
          <a:p>
            <a:r>
              <a:rPr lang="en-US" dirty="0"/>
              <a:t>You can replace </a:t>
            </a:r>
            <a:r>
              <a:rPr lang="en-US" dirty="0" err="1"/>
              <a:t>NaN</a:t>
            </a:r>
            <a:r>
              <a:rPr lang="en-US" dirty="0"/>
              <a:t> with a scalar value.</a:t>
            </a:r>
          </a:p>
          <a:p>
            <a:r>
              <a:rPr lang="en-US" dirty="0"/>
              <a:t>Listing 5-4 replaces all </a:t>
            </a:r>
            <a:r>
              <a:rPr lang="en-US" dirty="0" err="1"/>
              <a:t>NaN</a:t>
            </a:r>
            <a:r>
              <a:rPr lang="en-US" dirty="0"/>
              <a:t> cases with 0 values. </a:t>
            </a:r>
            <a:endParaRPr lang="en-JO" dirty="0"/>
          </a:p>
        </p:txBody>
      </p:sp>
    </p:spTree>
    <p:extLst>
      <p:ext uri="{BB962C8B-B14F-4D97-AF65-F5344CB8AC3E}">
        <p14:creationId xmlns:p14="http://schemas.microsoft.com/office/powerpoint/2010/main" val="1902156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E020111-6B45-8848-BAD4-F8EF4E820B04}"/>
              </a:ext>
            </a:extLst>
          </p:cNvPr>
          <p:cNvPicPr>
            <a:picLocks noGrp="1" noChangeAspect="1"/>
          </p:cNvPicPr>
          <p:nvPr>
            <p:ph idx="1"/>
          </p:nvPr>
        </p:nvPicPr>
        <p:blipFill>
          <a:blip r:embed="rId2"/>
          <a:stretch>
            <a:fillRect/>
          </a:stretch>
        </p:blipFill>
        <p:spPr>
          <a:xfrm>
            <a:off x="3407962" y="643467"/>
            <a:ext cx="537607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51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2A19D-677C-AE4D-BA44-062E86481B89}"/>
              </a:ext>
            </a:extLst>
          </p:cNvPr>
          <p:cNvSpPr>
            <a:spLocks noGrp="1"/>
          </p:cNvSpPr>
          <p:nvPr>
            <p:ph type="title"/>
          </p:nvPr>
        </p:nvSpPr>
        <p:spPr/>
        <p:txBody>
          <a:bodyPr/>
          <a:lstStyle/>
          <a:p>
            <a:r>
              <a:rPr lang="en-US" b="1" dirty="0"/>
              <a:t>Handling the Missing Values</a:t>
            </a:r>
            <a:endParaRPr lang="en-JO" dirty="0"/>
          </a:p>
        </p:txBody>
      </p:sp>
      <p:sp>
        <p:nvSpPr>
          <p:cNvPr id="3" name="Content Placeholder 2">
            <a:extLst>
              <a:ext uri="{FF2B5EF4-FFF2-40B4-BE49-F238E27FC236}">
                <a16:creationId xmlns:a16="http://schemas.microsoft.com/office/drawing/2014/main" id="{3819F1EA-90D7-FA4D-8347-F729AC3E1637}"/>
              </a:ext>
            </a:extLst>
          </p:cNvPr>
          <p:cNvSpPr>
            <a:spLocks noGrp="1"/>
          </p:cNvSpPr>
          <p:nvPr>
            <p:ph idx="1"/>
          </p:nvPr>
        </p:nvSpPr>
        <p:spPr/>
        <p:txBody>
          <a:bodyPr>
            <a:normAutofit/>
          </a:bodyPr>
          <a:lstStyle/>
          <a:p>
            <a:r>
              <a:rPr lang="en-US" dirty="0"/>
              <a:t>Another technique is to exclude all the rows with </a:t>
            </a:r>
            <a:r>
              <a:rPr lang="en-US" dirty="0" err="1"/>
              <a:t>NaN</a:t>
            </a:r>
            <a:r>
              <a:rPr lang="en-US" dirty="0"/>
              <a:t> values. The Pandas </a:t>
            </a:r>
            <a:r>
              <a:rPr lang="en-US" dirty="0" err="1"/>
              <a:t>dropna</a:t>
            </a:r>
            <a:r>
              <a:rPr lang="en-US" dirty="0"/>
              <a:t>() function can be used to drop entire rows from the data set. As you can see in Listing 5-6, rows b, d, and g are removed entirely from the data set.</a:t>
            </a:r>
          </a:p>
          <a:p>
            <a:endParaRPr lang="en-JO" dirty="0"/>
          </a:p>
        </p:txBody>
      </p:sp>
    </p:spTree>
    <p:extLst>
      <p:ext uri="{BB962C8B-B14F-4D97-AF65-F5344CB8AC3E}">
        <p14:creationId xmlns:p14="http://schemas.microsoft.com/office/powerpoint/2010/main" val="247952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3F1B-6F9C-E74F-A3BA-40CB1DF7F5DC}"/>
              </a:ext>
            </a:extLst>
          </p:cNvPr>
          <p:cNvSpPr>
            <a:spLocks noGrp="1"/>
          </p:cNvSpPr>
          <p:nvPr>
            <p:ph type="title"/>
          </p:nvPr>
        </p:nvSpPr>
        <p:spPr/>
        <p:txBody>
          <a:bodyPr/>
          <a:lstStyle/>
          <a:p>
            <a:r>
              <a:rPr lang="en-JO" dirty="0"/>
              <a:t>Data Frames-Creating Data F</a:t>
            </a:r>
            <a:r>
              <a:rPr lang="en-US" dirty="0"/>
              <a:t>r</a:t>
            </a:r>
            <a:r>
              <a:rPr lang="en-JO" dirty="0"/>
              <a:t>ame from Ndarray</a:t>
            </a:r>
          </a:p>
        </p:txBody>
      </p:sp>
      <p:pic>
        <p:nvPicPr>
          <p:cNvPr id="4" name="Content Placeholder 3">
            <a:extLst>
              <a:ext uri="{FF2B5EF4-FFF2-40B4-BE49-F238E27FC236}">
                <a16:creationId xmlns:a16="http://schemas.microsoft.com/office/drawing/2014/main" id="{F7755F6C-3B9B-FF4F-BE35-A40491AE6E47}"/>
              </a:ext>
            </a:extLst>
          </p:cNvPr>
          <p:cNvPicPr>
            <a:picLocks noGrp="1" noChangeAspect="1"/>
          </p:cNvPicPr>
          <p:nvPr>
            <p:ph idx="1"/>
          </p:nvPr>
        </p:nvPicPr>
        <p:blipFill>
          <a:blip r:embed="rId2"/>
          <a:stretch>
            <a:fillRect/>
          </a:stretch>
        </p:blipFill>
        <p:spPr>
          <a:xfrm>
            <a:off x="2336800" y="1690688"/>
            <a:ext cx="7518400" cy="4951942"/>
          </a:xfrm>
          <a:prstGeom prst="rect">
            <a:avLst/>
          </a:prstGeom>
        </p:spPr>
      </p:pic>
    </p:spTree>
    <p:extLst>
      <p:ext uri="{BB962C8B-B14F-4D97-AF65-F5344CB8AC3E}">
        <p14:creationId xmlns:p14="http://schemas.microsoft.com/office/powerpoint/2010/main" val="185806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1B3977F-D85E-5149-9CC7-DC3E93982321}"/>
              </a:ext>
            </a:extLst>
          </p:cNvPr>
          <p:cNvPicPr>
            <a:picLocks noGrp="1" noChangeAspect="1"/>
          </p:cNvPicPr>
          <p:nvPr>
            <p:ph idx="1"/>
          </p:nvPr>
        </p:nvPicPr>
        <p:blipFill>
          <a:blip r:embed="rId2"/>
          <a:stretch>
            <a:fillRect/>
          </a:stretch>
        </p:blipFill>
        <p:spPr>
          <a:xfrm>
            <a:off x="2857008" y="643467"/>
            <a:ext cx="6477984"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555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203A2E-FF2E-4D48-BE13-D0A7507D4116}"/>
              </a:ext>
            </a:extLst>
          </p:cNvPr>
          <p:cNvSpPr>
            <a:spLocks noGrp="1"/>
          </p:cNvSpPr>
          <p:nvPr>
            <p:ph type="title"/>
          </p:nvPr>
        </p:nvSpPr>
        <p:spPr>
          <a:xfrm>
            <a:off x="643467" y="321734"/>
            <a:ext cx="10905066" cy="1135737"/>
          </a:xfrm>
        </p:spPr>
        <p:txBody>
          <a:bodyPr>
            <a:normAutofit/>
          </a:bodyPr>
          <a:lstStyle/>
          <a:p>
            <a:r>
              <a:rPr lang="en-US" sz="3600" b="1"/>
              <a:t>Reading and Cleaning CSV Data</a:t>
            </a:r>
            <a:endParaRPr lang="en-JO" sz="3600"/>
          </a:p>
        </p:txBody>
      </p:sp>
      <p:sp>
        <p:nvSpPr>
          <p:cNvPr id="3" name="Content Placeholder 2">
            <a:extLst>
              <a:ext uri="{FF2B5EF4-FFF2-40B4-BE49-F238E27FC236}">
                <a16:creationId xmlns:a16="http://schemas.microsoft.com/office/drawing/2014/main" id="{0F8C9893-1F5F-5D49-85F1-C49A91F9D3BF}"/>
              </a:ext>
            </a:extLst>
          </p:cNvPr>
          <p:cNvSpPr>
            <a:spLocks noGrp="1"/>
          </p:cNvSpPr>
          <p:nvPr>
            <p:ph idx="1"/>
          </p:nvPr>
        </p:nvSpPr>
        <p:spPr>
          <a:xfrm>
            <a:off x="643469" y="1782981"/>
            <a:ext cx="4008384" cy="4393982"/>
          </a:xfrm>
        </p:spPr>
        <p:txBody>
          <a:bodyPr>
            <a:normAutofit/>
          </a:bodyPr>
          <a:lstStyle/>
          <a:p>
            <a:r>
              <a:rPr lang="en-JO" sz="2000"/>
              <a:t>You can </a:t>
            </a:r>
            <a:r>
              <a:rPr lang="en-US" sz="2000"/>
              <a:t>read data from a comma-separated values (CSV) file.</a:t>
            </a:r>
          </a:p>
          <a:p>
            <a:endParaRPr lang="en-JO" sz="200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331E961-11C6-1A42-AD65-563DEB957FF0}"/>
              </a:ext>
            </a:extLst>
          </p:cNvPr>
          <p:cNvPicPr>
            <a:picLocks noChangeAspect="1"/>
          </p:cNvPicPr>
          <p:nvPr/>
        </p:nvPicPr>
        <p:blipFill>
          <a:blip r:embed="rId2"/>
          <a:stretch>
            <a:fillRect/>
          </a:stretch>
        </p:blipFill>
        <p:spPr>
          <a:xfrm>
            <a:off x="4826000" y="1253066"/>
            <a:ext cx="6330655" cy="528319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44212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25E9-9EF3-3D4C-ABC8-41E896012B80}"/>
              </a:ext>
            </a:extLst>
          </p:cNvPr>
          <p:cNvSpPr>
            <a:spLocks noGrp="1"/>
          </p:cNvSpPr>
          <p:nvPr>
            <p:ph type="title"/>
          </p:nvPr>
        </p:nvSpPr>
        <p:spPr/>
        <p:txBody>
          <a:bodyPr/>
          <a:lstStyle/>
          <a:p>
            <a:r>
              <a:rPr lang="en-JO" dirty="0"/>
              <a:t>Reading CSV File </a:t>
            </a:r>
          </a:p>
        </p:txBody>
      </p:sp>
      <p:sp>
        <p:nvSpPr>
          <p:cNvPr id="3" name="Content Placeholder 2">
            <a:extLst>
              <a:ext uri="{FF2B5EF4-FFF2-40B4-BE49-F238E27FC236}">
                <a16:creationId xmlns:a16="http://schemas.microsoft.com/office/drawing/2014/main" id="{206622F5-AB9E-F14C-8300-424F539A68BB}"/>
              </a:ext>
            </a:extLst>
          </p:cNvPr>
          <p:cNvSpPr>
            <a:spLocks noGrp="1"/>
          </p:cNvSpPr>
          <p:nvPr>
            <p:ph idx="1"/>
          </p:nvPr>
        </p:nvSpPr>
        <p:spPr/>
        <p:txBody>
          <a:bodyPr/>
          <a:lstStyle/>
          <a:p>
            <a:r>
              <a:rPr lang="en-US" dirty="0"/>
              <a:t>You can use the Pandas library to read a file and display the first five records. An autogenerated index has been generated by Python starting  with 0, as shown in Listing 5-8. </a:t>
            </a:r>
            <a:endParaRPr lang="en-JO" dirty="0"/>
          </a:p>
        </p:txBody>
      </p:sp>
    </p:spTree>
    <p:extLst>
      <p:ext uri="{BB962C8B-B14F-4D97-AF65-F5344CB8AC3E}">
        <p14:creationId xmlns:p14="http://schemas.microsoft.com/office/powerpoint/2010/main" val="1814073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F099-E92C-384D-AB80-6FAA2D51BB2C}"/>
              </a:ext>
            </a:extLst>
          </p:cNvPr>
          <p:cNvSpPr>
            <a:spLocks noGrp="1"/>
          </p:cNvSpPr>
          <p:nvPr>
            <p:ph type="title"/>
          </p:nvPr>
        </p:nvSpPr>
        <p:spPr/>
        <p:txBody>
          <a:bodyPr/>
          <a:lstStyle/>
          <a:p>
            <a:r>
              <a:rPr lang="en-JO" dirty="0"/>
              <a:t>Reading CSV File-Example</a:t>
            </a:r>
          </a:p>
        </p:txBody>
      </p:sp>
      <p:pic>
        <p:nvPicPr>
          <p:cNvPr id="4" name="Content Placeholder 3">
            <a:extLst>
              <a:ext uri="{FF2B5EF4-FFF2-40B4-BE49-F238E27FC236}">
                <a16:creationId xmlns:a16="http://schemas.microsoft.com/office/drawing/2014/main" id="{D1728675-8652-4C4E-BA03-2DC4924CF27E}"/>
              </a:ext>
            </a:extLst>
          </p:cNvPr>
          <p:cNvPicPr>
            <a:picLocks noGrp="1" noChangeAspect="1"/>
          </p:cNvPicPr>
          <p:nvPr>
            <p:ph idx="1"/>
          </p:nvPr>
        </p:nvPicPr>
        <p:blipFill>
          <a:blip r:embed="rId2"/>
          <a:stretch>
            <a:fillRect/>
          </a:stretch>
        </p:blipFill>
        <p:spPr>
          <a:xfrm>
            <a:off x="2692400" y="2133600"/>
            <a:ext cx="6925733" cy="3200400"/>
          </a:xfrm>
          <a:prstGeom prst="rect">
            <a:avLst/>
          </a:prstGeom>
        </p:spPr>
      </p:pic>
    </p:spTree>
    <p:extLst>
      <p:ext uri="{BB962C8B-B14F-4D97-AF65-F5344CB8AC3E}">
        <p14:creationId xmlns:p14="http://schemas.microsoft.com/office/powerpoint/2010/main" val="1536146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91526F-F670-5646-A7CD-99B07521B8AA}"/>
              </a:ext>
            </a:extLst>
          </p:cNvPr>
          <p:cNvPicPr>
            <a:picLocks noGrp="1" noChangeAspect="1"/>
          </p:cNvPicPr>
          <p:nvPr>
            <p:ph idx="1"/>
          </p:nvPr>
        </p:nvPicPr>
        <p:blipFill>
          <a:blip r:embed="rId2"/>
          <a:stretch>
            <a:fillRect/>
          </a:stretch>
        </p:blipFill>
        <p:spPr>
          <a:xfrm>
            <a:off x="713327" y="643466"/>
            <a:ext cx="10765345" cy="5571067"/>
          </a:xfrm>
          <a:prstGeom prst="rect">
            <a:avLst/>
          </a:prstGeom>
        </p:spPr>
      </p:pic>
    </p:spTree>
    <p:extLst>
      <p:ext uri="{BB962C8B-B14F-4D97-AF65-F5344CB8AC3E}">
        <p14:creationId xmlns:p14="http://schemas.microsoft.com/office/powerpoint/2010/main" val="209365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1AAC-16B2-454D-AB0C-420965DE9037}"/>
              </a:ext>
            </a:extLst>
          </p:cNvPr>
          <p:cNvSpPr>
            <a:spLocks noGrp="1"/>
          </p:cNvSpPr>
          <p:nvPr>
            <p:ph type="title"/>
          </p:nvPr>
        </p:nvSpPr>
        <p:spPr/>
        <p:txBody>
          <a:bodyPr/>
          <a:lstStyle/>
          <a:p>
            <a:r>
              <a:rPr lang="en-JO" dirty="0"/>
              <a:t>Reading CSV File</a:t>
            </a:r>
          </a:p>
        </p:txBody>
      </p:sp>
      <p:sp>
        <p:nvSpPr>
          <p:cNvPr id="3" name="Content Placeholder 2">
            <a:extLst>
              <a:ext uri="{FF2B5EF4-FFF2-40B4-BE49-F238E27FC236}">
                <a16:creationId xmlns:a16="http://schemas.microsoft.com/office/drawing/2014/main" id="{5A4BD5BF-F075-1749-8709-CE81A1ADB63A}"/>
              </a:ext>
            </a:extLst>
          </p:cNvPr>
          <p:cNvSpPr>
            <a:spLocks noGrp="1"/>
          </p:cNvSpPr>
          <p:nvPr>
            <p:ph idx="1"/>
          </p:nvPr>
        </p:nvSpPr>
        <p:spPr/>
        <p:txBody>
          <a:bodyPr/>
          <a:lstStyle/>
          <a:p>
            <a:r>
              <a:rPr lang="en-US" dirty="0"/>
              <a:t>You can display the last five records using the </a:t>
            </a:r>
            <a:r>
              <a:rPr lang="en-US" b="1" dirty="0"/>
              <a:t>tail() </a:t>
            </a:r>
            <a:r>
              <a:rPr lang="en-US" dirty="0"/>
              <a:t>method.</a:t>
            </a:r>
          </a:p>
          <a:p>
            <a:pPr marL="0" indent="0">
              <a:buNone/>
            </a:pPr>
            <a:r>
              <a:rPr lang="en-US" dirty="0"/>
              <a:t>               In [54]: print (</a:t>
            </a:r>
            <a:r>
              <a:rPr lang="en-US" dirty="0" err="1"/>
              <a:t>sales.tail</a:t>
            </a:r>
            <a:r>
              <a:rPr lang="en-US" dirty="0"/>
              <a:t>())</a:t>
            </a:r>
          </a:p>
          <a:p>
            <a:r>
              <a:rPr lang="en-US" b="1" dirty="0" err="1"/>
              <a:t>pd.read_csv</a:t>
            </a:r>
            <a:r>
              <a:rPr lang="en-US" b="1" dirty="0"/>
              <a:t>() </a:t>
            </a:r>
            <a:r>
              <a:rPr lang="en-US" dirty="0"/>
              <a:t>is used to read the entire CSV file. </a:t>
            </a:r>
          </a:p>
          <a:p>
            <a:r>
              <a:rPr lang="en-US" dirty="0"/>
              <a:t>Sometimes you need to read only a few records to reduce memory usage, though. In that case,  you can use the </a:t>
            </a:r>
            <a:r>
              <a:rPr lang="en-US" b="1" dirty="0" err="1"/>
              <a:t>nrows</a:t>
            </a:r>
            <a:r>
              <a:rPr lang="en-US" dirty="0"/>
              <a:t> attribute to control the number of rows you want to read.</a:t>
            </a:r>
          </a:p>
          <a:p>
            <a:pPr marL="0" indent="0">
              <a:buNone/>
            </a:pPr>
            <a:r>
              <a:rPr lang="en-US" dirty="0"/>
              <a:t>        In [55]: import pandas as pd </a:t>
            </a:r>
          </a:p>
          <a:p>
            <a:pPr marL="0" indent="0">
              <a:buNone/>
            </a:pPr>
            <a:r>
              <a:rPr lang="en-US" dirty="0"/>
              <a:t>                     </a:t>
            </a:r>
            <a:r>
              <a:rPr lang="en-US" dirty="0" err="1"/>
              <a:t>salesNrows</a:t>
            </a:r>
            <a:r>
              <a:rPr lang="en-US" dirty="0"/>
              <a:t> = </a:t>
            </a:r>
            <a:r>
              <a:rPr lang="en-US" dirty="0" err="1"/>
              <a:t>pd.read_csv</a:t>
            </a:r>
            <a:r>
              <a:rPr lang="en-US" dirty="0"/>
              <a:t>("</a:t>
            </a:r>
            <a:r>
              <a:rPr lang="en-US" dirty="0" err="1"/>
              <a:t>Sales.csv</a:t>
            </a:r>
            <a:r>
              <a:rPr lang="en-US" dirty="0"/>
              <a:t>", </a:t>
            </a:r>
            <a:r>
              <a:rPr lang="en-US" dirty="0" err="1"/>
              <a:t>nrows</a:t>
            </a:r>
            <a:r>
              <a:rPr lang="en-US" dirty="0"/>
              <a:t>=4) </a:t>
            </a:r>
          </a:p>
          <a:p>
            <a:pPr marL="0" indent="0">
              <a:buNone/>
            </a:pPr>
            <a:r>
              <a:rPr lang="en-US" dirty="0"/>
              <a:t>                     </a:t>
            </a:r>
            <a:r>
              <a:rPr lang="en-US" dirty="0" err="1"/>
              <a:t>salesNrow</a:t>
            </a:r>
            <a:endParaRPr lang="en-US" dirty="0"/>
          </a:p>
          <a:p>
            <a:pPr marL="0" indent="0">
              <a:buNone/>
            </a:pPr>
            <a:endParaRPr lang="en-US" dirty="0"/>
          </a:p>
          <a:p>
            <a:endParaRPr lang="en-JO" dirty="0"/>
          </a:p>
        </p:txBody>
      </p:sp>
    </p:spTree>
    <p:extLst>
      <p:ext uri="{BB962C8B-B14F-4D97-AF65-F5344CB8AC3E}">
        <p14:creationId xmlns:p14="http://schemas.microsoft.com/office/powerpoint/2010/main" val="948484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0C3A-FEEE-384A-9A4F-E3F0CF0A9213}"/>
              </a:ext>
            </a:extLst>
          </p:cNvPr>
          <p:cNvSpPr>
            <a:spLocks noGrp="1"/>
          </p:cNvSpPr>
          <p:nvPr>
            <p:ph type="title"/>
          </p:nvPr>
        </p:nvSpPr>
        <p:spPr/>
        <p:txBody>
          <a:bodyPr/>
          <a:lstStyle/>
          <a:p>
            <a:r>
              <a:rPr lang="en-JO" dirty="0"/>
              <a:t>Reading CSV File</a:t>
            </a:r>
          </a:p>
        </p:txBody>
      </p:sp>
      <p:sp>
        <p:nvSpPr>
          <p:cNvPr id="3" name="Content Placeholder 2">
            <a:extLst>
              <a:ext uri="{FF2B5EF4-FFF2-40B4-BE49-F238E27FC236}">
                <a16:creationId xmlns:a16="http://schemas.microsoft.com/office/drawing/2014/main" id="{6B44E071-0EA0-7B49-8468-9C7E29FA9686}"/>
              </a:ext>
            </a:extLst>
          </p:cNvPr>
          <p:cNvSpPr>
            <a:spLocks noGrp="1"/>
          </p:cNvSpPr>
          <p:nvPr>
            <p:ph idx="1"/>
          </p:nvPr>
        </p:nvSpPr>
        <p:spPr/>
        <p:txBody>
          <a:bodyPr/>
          <a:lstStyle/>
          <a:p>
            <a:r>
              <a:rPr lang="en-US" dirty="0"/>
              <a:t>Similarly, you can read specific columns using a column index or label. Listing 5-9 reads columns 0, 1, and 6 using the </a:t>
            </a:r>
            <a:r>
              <a:rPr lang="en-US" b="1" dirty="0" err="1"/>
              <a:t>usecols</a:t>
            </a:r>
            <a:r>
              <a:rPr lang="en-US" dirty="0"/>
              <a:t> attribute and then uses the column labels instead of the column indices.</a:t>
            </a:r>
          </a:p>
          <a:p>
            <a:pPr marL="0" indent="0">
              <a:buNone/>
            </a:pPr>
            <a:r>
              <a:rPr lang="en-US" dirty="0"/>
              <a:t>        In [58]: </a:t>
            </a:r>
            <a:r>
              <a:rPr lang="en-US" dirty="0" err="1"/>
              <a:t>salesNrows</a:t>
            </a:r>
            <a:r>
              <a:rPr lang="en-US" dirty="0"/>
              <a:t> = </a:t>
            </a:r>
            <a:r>
              <a:rPr lang="en-US" dirty="0" err="1"/>
              <a:t>pd.read_csv</a:t>
            </a:r>
            <a:r>
              <a:rPr lang="en-US" dirty="0"/>
              <a:t>("</a:t>
            </a:r>
            <a:r>
              <a:rPr lang="en-US" dirty="0" err="1"/>
              <a:t>Sales.csv</a:t>
            </a:r>
            <a:r>
              <a:rPr lang="en-US" dirty="0"/>
              <a:t>", </a:t>
            </a:r>
            <a:r>
              <a:rPr lang="en-US" dirty="0" err="1"/>
              <a:t>nrows</a:t>
            </a:r>
            <a:r>
              <a:rPr lang="en-US" dirty="0"/>
              <a:t>=4, </a:t>
            </a:r>
            <a:r>
              <a:rPr lang="en-US" dirty="0" err="1"/>
              <a:t>usecols</a:t>
            </a:r>
            <a:r>
              <a:rPr lang="en-US" dirty="0"/>
              <a:t>=[0,   </a:t>
            </a:r>
          </a:p>
          <a:p>
            <a:pPr marL="0" indent="0">
              <a:buNone/>
            </a:pPr>
            <a:r>
              <a:rPr lang="en-US" dirty="0"/>
              <a:t>                      1, 6]) </a:t>
            </a:r>
          </a:p>
          <a:p>
            <a:pPr marL="0" indent="0">
              <a:buNone/>
            </a:pPr>
            <a:r>
              <a:rPr lang="en-US" dirty="0"/>
              <a:t>                      </a:t>
            </a:r>
            <a:r>
              <a:rPr lang="en-US" dirty="0" err="1"/>
              <a:t>salesNrows</a:t>
            </a:r>
            <a:endParaRPr lang="en-US" dirty="0"/>
          </a:p>
          <a:p>
            <a:endParaRPr lang="en-JO" dirty="0"/>
          </a:p>
        </p:txBody>
      </p:sp>
    </p:spTree>
    <p:extLst>
      <p:ext uri="{BB962C8B-B14F-4D97-AF65-F5344CB8AC3E}">
        <p14:creationId xmlns:p14="http://schemas.microsoft.com/office/powerpoint/2010/main" val="1541571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417710-42ED-2C4B-AB2F-B2E57112A2B2}"/>
              </a:ext>
            </a:extLst>
          </p:cNvPr>
          <p:cNvPicPr>
            <a:picLocks noGrp="1" noChangeAspect="1"/>
          </p:cNvPicPr>
          <p:nvPr>
            <p:ph idx="1"/>
          </p:nvPr>
        </p:nvPicPr>
        <p:blipFill>
          <a:blip r:embed="rId2"/>
          <a:stretch>
            <a:fillRect/>
          </a:stretch>
        </p:blipFill>
        <p:spPr>
          <a:xfrm>
            <a:off x="643467" y="1466088"/>
            <a:ext cx="10905066" cy="3925823"/>
          </a:xfrm>
          <a:prstGeom prst="rect">
            <a:avLst/>
          </a:prstGeom>
        </p:spPr>
      </p:pic>
    </p:spTree>
    <p:extLst>
      <p:ext uri="{BB962C8B-B14F-4D97-AF65-F5344CB8AC3E}">
        <p14:creationId xmlns:p14="http://schemas.microsoft.com/office/powerpoint/2010/main" val="220871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2499-4C42-E44A-A39B-EF0B044CE2FD}"/>
              </a:ext>
            </a:extLst>
          </p:cNvPr>
          <p:cNvSpPr>
            <a:spLocks noGrp="1"/>
          </p:cNvSpPr>
          <p:nvPr>
            <p:ph type="title"/>
          </p:nvPr>
        </p:nvSpPr>
        <p:spPr/>
        <p:txBody>
          <a:bodyPr/>
          <a:lstStyle/>
          <a:p>
            <a:r>
              <a:rPr lang="en-JO" dirty="0"/>
              <a:t>Example</a:t>
            </a:r>
          </a:p>
        </p:txBody>
      </p:sp>
      <p:pic>
        <p:nvPicPr>
          <p:cNvPr id="4" name="Content Placeholder 3">
            <a:extLst>
              <a:ext uri="{FF2B5EF4-FFF2-40B4-BE49-F238E27FC236}">
                <a16:creationId xmlns:a16="http://schemas.microsoft.com/office/drawing/2014/main" id="{D3E8B387-11BA-F44A-8FA7-CFACD2BEBEDB}"/>
              </a:ext>
            </a:extLst>
          </p:cNvPr>
          <p:cNvPicPr>
            <a:picLocks noGrp="1" noChangeAspect="1"/>
          </p:cNvPicPr>
          <p:nvPr>
            <p:ph idx="1"/>
          </p:nvPr>
        </p:nvPicPr>
        <p:blipFill>
          <a:blip r:embed="rId2"/>
          <a:stretch>
            <a:fillRect/>
          </a:stretch>
        </p:blipFill>
        <p:spPr>
          <a:xfrm>
            <a:off x="2990850" y="2705894"/>
            <a:ext cx="6210300" cy="2590800"/>
          </a:xfrm>
          <a:prstGeom prst="rect">
            <a:avLst/>
          </a:prstGeom>
        </p:spPr>
      </p:pic>
    </p:spTree>
    <p:extLst>
      <p:ext uri="{BB962C8B-B14F-4D97-AF65-F5344CB8AC3E}">
        <p14:creationId xmlns:p14="http://schemas.microsoft.com/office/powerpoint/2010/main" val="1987870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09B7F-8674-3D4B-BBD2-260A765FF140}"/>
              </a:ext>
            </a:extLst>
          </p:cNvPr>
          <p:cNvSpPr>
            <a:spLocks noGrp="1"/>
          </p:cNvSpPr>
          <p:nvPr>
            <p:ph type="title"/>
          </p:nvPr>
        </p:nvSpPr>
        <p:spPr/>
        <p:txBody>
          <a:bodyPr/>
          <a:lstStyle/>
          <a:p>
            <a:r>
              <a:rPr lang="en-JO" dirty="0"/>
              <a:t>Renaming Column Lables</a:t>
            </a:r>
          </a:p>
        </p:txBody>
      </p:sp>
      <p:sp>
        <p:nvSpPr>
          <p:cNvPr id="3" name="Content Placeholder 2">
            <a:extLst>
              <a:ext uri="{FF2B5EF4-FFF2-40B4-BE49-F238E27FC236}">
                <a16:creationId xmlns:a16="http://schemas.microsoft.com/office/drawing/2014/main" id="{E8C147B5-006F-C84D-976F-FB468F3E283D}"/>
              </a:ext>
            </a:extLst>
          </p:cNvPr>
          <p:cNvSpPr>
            <a:spLocks noGrp="1"/>
          </p:cNvSpPr>
          <p:nvPr>
            <p:ph idx="1"/>
          </p:nvPr>
        </p:nvSpPr>
        <p:spPr/>
        <p:txBody>
          <a:bodyPr>
            <a:normAutofit/>
          </a:bodyPr>
          <a:lstStyle/>
          <a:p>
            <a:r>
              <a:rPr lang="en-US" dirty="0"/>
              <a:t>In Listing 5-10, the .rename() method is used to change data set column labels (e.g., SALES_ID changed to ID). In addition, you set </a:t>
            </a:r>
            <a:r>
              <a:rPr lang="en-US" dirty="0" err="1"/>
              <a:t>inplace</a:t>
            </a:r>
            <a:r>
              <a:rPr lang="en-US" dirty="0"/>
              <a:t>=True to commit these changes to the original data set, not to a copy of it.</a:t>
            </a:r>
          </a:p>
          <a:p>
            <a:endParaRPr lang="en-JO" dirty="0"/>
          </a:p>
        </p:txBody>
      </p:sp>
    </p:spTree>
    <p:extLst>
      <p:ext uri="{BB962C8B-B14F-4D97-AF65-F5344CB8AC3E}">
        <p14:creationId xmlns:p14="http://schemas.microsoft.com/office/powerpoint/2010/main" val="423452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D422-B70A-1D47-A42B-72D85F49AD53}"/>
              </a:ext>
            </a:extLst>
          </p:cNvPr>
          <p:cNvSpPr>
            <a:spLocks noGrp="1"/>
          </p:cNvSpPr>
          <p:nvPr>
            <p:ph type="title"/>
          </p:nvPr>
        </p:nvSpPr>
        <p:spPr/>
        <p:txBody>
          <a:bodyPr/>
          <a:lstStyle/>
          <a:p>
            <a:r>
              <a:rPr lang="en-US" b="1" dirty="0"/>
              <a:t>Creating Data Frames from a List of </a:t>
            </a:r>
            <a:r>
              <a:rPr lang="en-US" b="1" dirty="0" err="1"/>
              <a:t>Dicts</a:t>
            </a:r>
            <a:endParaRPr lang="en-JO" dirty="0"/>
          </a:p>
        </p:txBody>
      </p:sp>
      <p:pic>
        <p:nvPicPr>
          <p:cNvPr id="4" name="Content Placeholder 3">
            <a:extLst>
              <a:ext uri="{FF2B5EF4-FFF2-40B4-BE49-F238E27FC236}">
                <a16:creationId xmlns:a16="http://schemas.microsoft.com/office/drawing/2014/main" id="{E2154331-E510-CD44-846F-171A1DAB8247}"/>
              </a:ext>
            </a:extLst>
          </p:cNvPr>
          <p:cNvPicPr>
            <a:picLocks noGrp="1" noChangeAspect="1"/>
          </p:cNvPicPr>
          <p:nvPr>
            <p:ph idx="1"/>
          </p:nvPr>
        </p:nvPicPr>
        <p:blipFill>
          <a:blip r:embed="rId2"/>
          <a:stretch>
            <a:fillRect/>
          </a:stretch>
        </p:blipFill>
        <p:spPr>
          <a:xfrm>
            <a:off x="1168400" y="1456267"/>
            <a:ext cx="8585200" cy="4859865"/>
          </a:xfrm>
          <a:prstGeom prst="rect">
            <a:avLst/>
          </a:prstGeom>
        </p:spPr>
      </p:pic>
    </p:spTree>
    <p:extLst>
      <p:ext uri="{BB962C8B-B14F-4D97-AF65-F5344CB8AC3E}">
        <p14:creationId xmlns:p14="http://schemas.microsoft.com/office/powerpoint/2010/main" val="568875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189B-0FF9-2749-831A-18ECAC78F94F}"/>
              </a:ext>
            </a:extLst>
          </p:cNvPr>
          <p:cNvSpPr>
            <a:spLocks noGrp="1"/>
          </p:cNvSpPr>
          <p:nvPr>
            <p:ph type="title"/>
          </p:nvPr>
        </p:nvSpPr>
        <p:spPr/>
        <p:txBody>
          <a:bodyPr/>
          <a:lstStyle/>
          <a:p>
            <a:r>
              <a:rPr lang="en-JO" dirty="0"/>
              <a:t>Renaming Column Lables-Example</a:t>
            </a:r>
          </a:p>
        </p:txBody>
      </p:sp>
      <p:pic>
        <p:nvPicPr>
          <p:cNvPr id="4" name="Content Placeholder 3">
            <a:extLst>
              <a:ext uri="{FF2B5EF4-FFF2-40B4-BE49-F238E27FC236}">
                <a16:creationId xmlns:a16="http://schemas.microsoft.com/office/drawing/2014/main" id="{4E87FC77-CBFE-F14C-85AA-3B294A7EDCE0}"/>
              </a:ext>
            </a:extLst>
          </p:cNvPr>
          <p:cNvPicPr>
            <a:picLocks noGrp="1" noChangeAspect="1"/>
          </p:cNvPicPr>
          <p:nvPr>
            <p:ph idx="1"/>
          </p:nvPr>
        </p:nvPicPr>
        <p:blipFill>
          <a:blip r:embed="rId2"/>
          <a:stretch>
            <a:fillRect/>
          </a:stretch>
        </p:blipFill>
        <p:spPr>
          <a:xfrm>
            <a:off x="2832100" y="2559844"/>
            <a:ext cx="6527800" cy="2882900"/>
          </a:xfrm>
          <a:prstGeom prst="rect">
            <a:avLst/>
          </a:prstGeom>
        </p:spPr>
      </p:pic>
    </p:spTree>
    <p:extLst>
      <p:ext uri="{BB962C8B-B14F-4D97-AF65-F5344CB8AC3E}">
        <p14:creationId xmlns:p14="http://schemas.microsoft.com/office/powerpoint/2010/main" val="231759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3D03-2967-6144-9BCE-F24EF43956CE}"/>
              </a:ext>
            </a:extLst>
          </p:cNvPr>
          <p:cNvSpPr>
            <a:spLocks noGrp="1"/>
          </p:cNvSpPr>
          <p:nvPr>
            <p:ph type="title"/>
          </p:nvPr>
        </p:nvSpPr>
        <p:spPr/>
        <p:txBody>
          <a:bodyPr/>
          <a:lstStyle/>
          <a:p>
            <a:r>
              <a:rPr lang="en-US" b="1" dirty="0"/>
              <a:t>Reading Data from the HTML Format</a:t>
            </a:r>
            <a:endParaRPr lang="en-JO" dirty="0"/>
          </a:p>
        </p:txBody>
      </p:sp>
      <p:sp>
        <p:nvSpPr>
          <p:cNvPr id="3" name="Content Placeholder 2">
            <a:extLst>
              <a:ext uri="{FF2B5EF4-FFF2-40B4-BE49-F238E27FC236}">
                <a16:creationId xmlns:a16="http://schemas.microsoft.com/office/drawing/2014/main" id="{0319EF77-C181-EE41-A447-07B0C773C6B9}"/>
              </a:ext>
            </a:extLst>
          </p:cNvPr>
          <p:cNvSpPr>
            <a:spLocks noGrp="1"/>
          </p:cNvSpPr>
          <p:nvPr>
            <p:ph idx="1"/>
          </p:nvPr>
        </p:nvSpPr>
        <p:spPr/>
        <p:txBody>
          <a:bodyPr/>
          <a:lstStyle/>
          <a:p>
            <a:r>
              <a:rPr lang="en-US" dirty="0"/>
              <a:t>You can read online HTML files, but you should install and use the Beautiful Soup package to do so. Listing 5-23 shows how to make a request to a URL to be loaded into the Python environment. Then you use the HTML parser parameter to read the entire HTML file. You can also extract  values stored with HTML tags. </a:t>
            </a:r>
            <a:endParaRPr lang="en-JO" dirty="0"/>
          </a:p>
        </p:txBody>
      </p:sp>
    </p:spTree>
    <p:extLst>
      <p:ext uri="{BB962C8B-B14F-4D97-AF65-F5344CB8AC3E}">
        <p14:creationId xmlns:p14="http://schemas.microsoft.com/office/powerpoint/2010/main" val="4173044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B2FCFBE-E784-BE44-AB85-08B68161C2FD}"/>
              </a:ext>
            </a:extLst>
          </p:cNvPr>
          <p:cNvPicPr>
            <a:picLocks noGrp="1" noChangeAspect="1"/>
          </p:cNvPicPr>
          <p:nvPr>
            <p:ph idx="1"/>
          </p:nvPr>
        </p:nvPicPr>
        <p:blipFill>
          <a:blip r:embed="rId2"/>
          <a:stretch>
            <a:fillRect/>
          </a:stretch>
        </p:blipFill>
        <p:spPr>
          <a:xfrm>
            <a:off x="2418729" y="643467"/>
            <a:ext cx="735454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364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D8FD132-1507-1448-9BCB-C38FF6DA2177}"/>
              </a:ext>
            </a:extLst>
          </p:cNvPr>
          <p:cNvPicPr>
            <a:picLocks noGrp="1" noChangeAspect="1"/>
          </p:cNvPicPr>
          <p:nvPr>
            <p:ph idx="1"/>
          </p:nvPr>
        </p:nvPicPr>
        <p:blipFill>
          <a:blip r:embed="rId2"/>
          <a:stretch>
            <a:fillRect/>
          </a:stretch>
        </p:blipFill>
        <p:spPr>
          <a:xfrm>
            <a:off x="3658660" y="643467"/>
            <a:ext cx="487468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214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87A03-EA09-E242-B94F-9A272728A5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Continue</a:t>
            </a:r>
          </a:p>
        </p:txBody>
      </p:sp>
      <p:pic>
        <p:nvPicPr>
          <p:cNvPr id="4" name="Content Placeholder 3">
            <a:extLst>
              <a:ext uri="{FF2B5EF4-FFF2-40B4-BE49-F238E27FC236}">
                <a16:creationId xmlns:a16="http://schemas.microsoft.com/office/drawing/2014/main" id="{AD62E66B-E30A-DB43-8903-74330929CBAA}"/>
              </a:ext>
            </a:extLst>
          </p:cNvPr>
          <p:cNvPicPr>
            <a:picLocks noGrp="1" noChangeAspect="1"/>
          </p:cNvPicPr>
          <p:nvPr>
            <p:ph idx="1"/>
          </p:nvPr>
        </p:nvPicPr>
        <p:blipFill>
          <a:blip r:embed="rId2"/>
          <a:stretch>
            <a:fillRect/>
          </a:stretch>
        </p:blipFill>
        <p:spPr>
          <a:xfrm>
            <a:off x="1267207" y="1675227"/>
            <a:ext cx="9657585" cy="4394199"/>
          </a:xfrm>
          <a:prstGeom prst="rect">
            <a:avLst/>
          </a:prstGeom>
        </p:spPr>
      </p:pic>
    </p:spTree>
    <p:extLst>
      <p:ext uri="{BB962C8B-B14F-4D97-AF65-F5344CB8AC3E}">
        <p14:creationId xmlns:p14="http://schemas.microsoft.com/office/powerpoint/2010/main" val="1884173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1A5B5F8-8876-624D-B4F5-1B344013C718}"/>
              </a:ext>
            </a:extLst>
          </p:cNvPr>
          <p:cNvPicPr>
            <a:picLocks noGrp="1" noChangeAspect="1"/>
          </p:cNvPicPr>
          <p:nvPr>
            <p:ph idx="1"/>
          </p:nvPr>
        </p:nvPicPr>
        <p:blipFill>
          <a:blip r:embed="rId2"/>
          <a:stretch>
            <a:fillRect/>
          </a:stretch>
        </p:blipFill>
        <p:spPr>
          <a:xfrm>
            <a:off x="2344441" y="643467"/>
            <a:ext cx="7503118"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07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48C6-ADD9-0C4A-AA70-8925E9D90F5B}"/>
              </a:ext>
            </a:extLst>
          </p:cNvPr>
          <p:cNvSpPr>
            <a:spLocks noGrp="1"/>
          </p:cNvSpPr>
          <p:nvPr>
            <p:ph type="title"/>
          </p:nvPr>
        </p:nvSpPr>
        <p:spPr/>
        <p:txBody>
          <a:bodyPr/>
          <a:lstStyle/>
          <a:p>
            <a:r>
              <a:rPr lang="en-US" b="1" dirty="0"/>
              <a:t>Reading Data from the HTML Format</a:t>
            </a:r>
            <a:endParaRPr lang="en-JO" dirty="0"/>
          </a:p>
        </p:txBody>
      </p:sp>
      <p:sp>
        <p:nvSpPr>
          <p:cNvPr id="3" name="Content Placeholder 2">
            <a:extLst>
              <a:ext uri="{FF2B5EF4-FFF2-40B4-BE49-F238E27FC236}">
                <a16:creationId xmlns:a16="http://schemas.microsoft.com/office/drawing/2014/main" id="{F551BF47-49D9-0749-8F9C-154B68575FB6}"/>
              </a:ext>
            </a:extLst>
          </p:cNvPr>
          <p:cNvSpPr>
            <a:spLocks noGrp="1"/>
          </p:cNvSpPr>
          <p:nvPr>
            <p:ph idx="1"/>
          </p:nvPr>
        </p:nvSpPr>
        <p:spPr/>
        <p:txBody>
          <a:bodyPr/>
          <a:lstStyle/>
          <a:p>
            <a:r>
              <a:rPr lang="en-US" dirty="0"/>
              <a:t>You can also use Beautiful Soup to extract data from HTML. You can extract data, tags, or all related data such as all hyperlinks in the parsed HTML content, as shown in Listing 5-26.</a:t>
            </a:r>
          </a:p>
        </p:txBody>
      </p:sp>
    </p:spTree>
    <p:extLst>
      <p:ext uri="{BB962C8B-B14F-4D97-AF65-F5344CB8AC3E}">
        <p14:creationId xmlns:p14="http://schemas.microsoft.com/office/powerpoint/2010/main" val="1978848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79964-8AF7-2E4A-BBF3-709F7CD143A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Example</a:t>
            </a:r>
          </a:p>
        </p:txBody>
      </p:sp>
      <p:pic>
        <p:nvPicPr>
          <p:cNvPr id="4" name="Content Placeholder 3">
            <a:extLst>
              <a:ext uri="{FF2B5EF4-FFF2-40B4-BE49-F238E27FC236}">
                <a16:creationId xmlns:a16="http://schemas.microsoft.com/office/drawing/2014/main" id="{7EA1FFA4-1932-CD40-8EA7-DD7F729ED940}"/>
              </a:ext>
            </a:extLst>
          </p:cNvPr>
          <p:cNvPicPr>
            <a:picLocks noGrp="1" noChangeAspect="1"/>
          </p:cNvPicPr>
          <p:nvPr>
            <p:ph idx="1"/>
          </p:nvPr>
        </p:nvPicPr>
        <p:blipFill>
          <a:blip r:embed="rId2"/>
          <a:stretch>
            <a:fillRect/>
          </a:stretch>
        </p:blipFill>
        <p:spPr>
          <a:xfrm>
            <a:off x="5440970" y="640080"/>
            <a:ext cx="4881462" cy="5578816"/>
          </a:xfrm>
          <a:prstGeom prst="rect">
            <a:avLst/>
          </a:prstGeom>
        </p:spPr>
      </p:pic>
    </p:spTree>
    <p:extLst>
      <p:ext uri="{BB962C8B-B14F-4D97-AF65-F5344CB8AC3E}">
        <p14:creationId xmlns:p14="http://schemas.microsoft.com/office/powerpoint/2010/main" val="1801834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11C2-992F-C145-8854-D0E7376DE151}"/>
              </a:ext>
            </a:extLst>
          </p:cNvPr>
          <p:cNvSpPr>
            <a:spLocks noGrp="1"/>
          </p:cNvSpPr>
          <p:nvPr>
            <p:ph type="title"/>
          </p:nvPr>
        </p:nvSpPr>
        <p:spPr/>
        <p:txBody>
          <a:bodyPr/>
          <a:lstStyle/>
          <a:p>
            <a:r>
              <a:rPr lang="en-JO" dirty="0"/>
              <a:t>Extracting URLs in a Web Page Content</a:t>
            </a:r>
          </a:p>
        </p:txBody>
      </p:sp>
      <p:pic>
        <p:nvPicPr>
          <p:cNvPr id="4" name="Content Placeholder 3">
            <a:extLst>
              <a:ext uri="{FF2B5EF4-FFF2-40B4-BE49-F238E27FC236}">
                <a16:creationId xmlns:a16="http://schemas.microsoft.com/office/drawing/2014/main" id="{0793D695-E329-8642-97DB-06C593F6B015}"/>
              </a:ext>
            </a:extLst>
          </p:cNvPr>
          <p:cNvPicPr>
            <a:picLocks noGrp="1" noChangeAspect="1"/>
          </p:cNvPicPr>
          <p:nvPr>
            <p:ph idx="1"/>
          </p:nvPr>
        </p:nvPicPr>
        <p:blipFill>
          <a:blip r:embed="rId2"/>
          <a:stretch>
            <a:fillRect/>
          </a:stretch>
        </p:blipFill>
        <p:spPr>
          <a:xfrm>
            <a:off x="1574799" y="1828800"/>
            <a:ext cx="8415867" cy="3098800"/>
          </a:xfrm>
          <a:prstGeom prst="rect">
            <a:avLst/>
          </a:prstGeom>
        </p:spPr>
      </p:pic>
    </p:spTree>
    <p:extLst>
      <p:ext uri="{BB962C8B-B14F-4D97-AF65-F5344CB8AC3E}">
        <p14:creationId xmlns:p14="http://schemas.microsoft.com/office/powerpoint/2010/main" val="65711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048-98B1-6E4D-940E-0350BECEA449}"/>
              </a:ext>
            </a:extLst>
          </p:cNvPr>
          <p:cNvSpPr>
            <a:spLocks noGrp="1"/>
          </p:cNvSpPr>
          <p:nvPr>
            <p:ph type="title"/>
          </p:nvPr>
        </p:nvSpPr>
        <p:spPr/>
        <p:txBody>
          <a:bodyPr/>
          <a:lstStyle/>
          <a:p>
            <a:r>
              <a:rPr lang="en-JO" dirty="0"/>
              <a:t>Extracting only the Contents of a Web Page</a:t>
            </a:r>
          </a:p>
        </p:txBody>
      </p:sp>
      <p:sp>
        <p:nvSpPr>
          <p:cNvPr id="3" name="Content Placeholder 2">
            <a:extLst>
              <a:ext uri="{FF2B5EF4-FFF2-40B4-BE49-F238E27FC236}">
                <a16:creationId xmlns:a16="http://schemas.microsoft.com/office/drawing/2014/main" id="{A90999BA-C18D-7C49-80A3-E2FC75A11457}"/>
              </a:ext>
            </a:extLst>
          </p:cNvPr>
          <p:cNvSpPr>
            <a:spLocks noGrp="1"/>
          </p:cNvSpPr>
          <p:nvPr>
            <p:ph idx="1"/>
          </p:nvPr>
        </p:nvSpPr>
        <p:spPr/>
        <p:txBody>
          <a:bodyPr/>
          <a:lstStyle/>
          <a:p>
            <a:r>
              <a:rPr lang="en-US" b="1" i="1" dirty="0"/>
              <a:t>Listing 5-28. </a:t>
            </a:r>
            <a:r>
              <a:rPr lang="en-US" dirty="0"/>
              <a:t>Extracting Only the Contents</a:t>
            </a:r>
          </a:p>
          <a:p>
            <a:pPr marL="0" indent="0">
              <a:buNone/>
            </a:pPr>
            <a:r>
              <a:rPr lang="en-US" dirty="0"/>
              <a:t>       In [119]: print(</a:t>
            </a:r>
            <a:r>
              <a:rPr lang="en-US" dirty="0" err="1"/>
              <a:t>soup.get_text</a:t>
            </a:r>
            <a:r>
              <a:rPr lang="en-US" dirty="0"/>
              <a:t>()</a:t>
            </a:r>
          </a:p>
          <a:p>
            <a:endParaRPr lang="en-JO" dirty="0"/>
          </a:p>
        </p:txBody>
      </p:sp>
    </p:spTree>
    <p:extLst>
      <p:ext uri="{BB962C8B-B14F-4D97-AF65-F5344CB8AC3E}">
        <p14:creationId xmlns:p14="http://schemas.microsoft.com/office/powerpoint/2010/main" val="278879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BB94-9D48-A146-AD3D-188EB8A7A1DC}"/>
              </a:ext>
            </a:extLst>
          </p:cNvPr>
          <p:cNvSpPr>
            <a:spLocks noGrp="1"/>
          </p:cNvSpPr>
          <p:nvPr>
            <p:ph type="title"/>
          </p:nvPr>
        </p:nvSpPr>
        <p:spPr/>
        <p:txBody>
          <a:bodyPr/>
          <a:lstStyle/>
          <a:p>
            <a:r>
              <a:rPr lang="en-US" b="1" dirty="0"/>
              <a:t>Adding Data Frame Columns</a:t>
            </a:r>
            <a:endParaRPr lang="en-JO" dirty="0"/>
          </a:p>
        </p:txBody>
      </p:sp>
      <p:pic>
        <p:nvPicPr>
          <p:cNvPr id="4" name="Content Placeholder 3">
            <a:extLst>
              <a:ext uri="{FF2B5EF4-FFF2-40B4-BE49-F238E27FC236}">
                <a16:creationId xmlns:a16="http://schemas.microsoft.com/office/drawing/2014/main" id="{B3DE0F1C-7267-1E40-81B5-0AC2F207F59E}"/>
              </a:ext>
            </a:extLst>
          </p:cNvPr>
          <p:cNvPicPr>
            <a:picLocks noGrp="1" noChangeAspect="1"/>
          </p:cNvPicPr>
          <p:nvPr>
            <p:ph idx="1"/>
          </p:nvPr>
        </p:nvPicPr>
        <p:blipFill>
          <a:blip r:embed="rId2"/>
          <a:stretch>
            <a:fillRect/>
          </a:stretch>
        </p:blipFill>
        <p:spPr>
          <a:xfrm>
            <a:off x="1591733" y="1523999"/>
            <a:ext cx="7730067" cy="4968875"/>
          </a:xfrm>
          <a:prstGeom prst="rect">
            <a:avLst/>
          </a:prstGeom>
        </p:spPr>
      </p:pic>
    </p:spTree>
    <p:extLst>
      <p:ext uri="{BB962C8B-B14F-4D97-AF65-F5344CB8AC3E}">
        <p14:creationId xmlns:p14="http://schemas.microsoft.com/office/powerpoint/2010/main" val="937378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F316-E114-714C-9CE6-C21DBE3D5F16}"/>
              </a:ext>
            </a:extLst>
          </p:cNvPr>
          <p:cNvSpPr>
            <a:spLocks noGrp="1"/>
          </p:cNvSpPr>
          <p:nvPr>
            <p:ph type="title"/>
          </p:nvPr>
        </p:nvSpPr>
        <p:spPr/>
        <p:txBody>
          <a:bodyPr/>
          <a:lstStyle/>
          <a:p>
            <a:r>
              <a:rPr lang="en-JO" dirty="0"/>
              <a:t>Data Visualization </a:t>
            </a:r>
          </a:p>
        </p:txBody>
      </p:sp>
      <p:sp>
        <p:nvSpPr>
          <p:cNvPr id="3" name="Content Placeholder 2">
            <a:extLst>
              <a:ext uri="{FF2B5EF4-FFF2-40B4-BE49-F238E27FC236}">
                <a16:creationId xmlns:a16="http://schemas.microsoft.com/office/drawing/2014/main" id="{61F9413C-6AAA-804D-82A7-9488DCDF731E}"/>
              </a:ext>
            </a:extLst>
          </p:cNvPr>
          <p:cNvSpPr>
            <a:spLocks noGrp="1"/>
          </p:cNvSpPr>
          <p:nvPr>
            <p:ph idx="1"/>
          </p:nvPr>
        </p:nvSpPr>
        <p:spPr/>
        <p:txBody>
          <a:bodyPr>
            <a:normAutofit fontScale="92500" lnSpcReduction="20000"/>
          </a:bodyPr>
          <a:lstStyle/>
          <a:p>
            <a:r>
              <a:rPr lang="en-US" dirty="0"/>
              <a:t>Python provides numerous methods for data visualization. </a:t>
            </a:r>
          </a:p>
          <a:p>
            <a:r>
              <a:rPr lang="en-US" dirty="0"/>
              <a:t>Various Python libraries can be used for data visualization, such as Pandas, Seaborn, Bokeh, </a:t>
            </a:r>
            <a:r>
              <a:rPr lang="en-US" dirty="0" err="1"/>
              <a:t>Pygal</a:t>
            </a:r>
            <a:r>
              <a:rPr lang="en-US" dirty="0"/>
              <a:t>, and </a:t>
            </a:r>
            <a:r>
              <a:rPr lang="en-US" dirty="0" err="1"/>
              <a:t>Ploty</a:t>
            </a:r>
            <a:r>
              <a:rPr lang="en-US" dirty="0"/>
              <a:t>. </a:t>
            </a:r>
          </a:p>
          <a:p>
            <a:r>
              <a:rPr lang="en-US" dirty="0"/>
              <a:t>Python Pandas is the simplest method for basic plotting. </a:t>
            </a:r>
          </a:p>
          <a:p>
            <a:r>
              <a:rPr lang="en-US" dirty="0"/>
              <a:t>Python Seaborn is great for creating visually appealing statistical charts that include color. </a:t>
            </a:r>
          </a:p>
          <a:p>
            <a:r>
              <a:rPr lang="en-US" dirty="0"/>
              <a:t>Python Bokeh works great for more complicated  visualizations, especially for web-based interactive presentations. </a:t>
            </a:r>
          </a:p>
          <a:p>
            <a:r>
              <a:rPr lang="en-US" dirty="0"/>
              <a:t>Python </a:t>
            </a:r>
            <a:r>
              <a:rPr lang="en-US" dirty="0" err="1"/>
              <a:t>Pygal</a:t>
            </a:r>
            <a:r>
              <a:rPr lang="en-US" dirty="0"/>
              <a:t> works well for generating vector and interactive files. However, it does not have the flexibility that other methods do. </a:t>
            </a:r>
          </a:p>
          <a:p>
            <a:r>
              <a:rPr lang="en-US" dirty="0"/>
              <a:t>Python </a:t>
            </a:r>
            <a:r>
              <a:rPr lang="en-US" dirty="0" err="1"/>
              <a:t>Plotly</a:t>
            </a:r>
            <a:r>
              <a:rPr lang="en-US" dirty="0"/>
              <a:t> is the most useful and easiest option for creating highly interactive web-based  visualizations.</a:t>
            </a:r>
            <a:endParaRPr lang="en-JO" dirty="0"/>
          </a:p>
        </p:txBody>
      </p:sp>
    </p:spTree>
    <p:extLst>
      <p:ext uri="{BB962C8B-B14F-4D97-AF65-F5344CB8AC3E}">
        <p14:creationId xmlns:p14="http://schemas.microsoft.com/office/powerpoint/2010/main" val="3166625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D20B-B5C1-9941-AA01-8FB7A1D1ED11}"/>
              </a:ext>
            </a:extLst>
          </p:cNvPr>
          <p:cNvSpPr>
            <a:spLocks noGrp="1"/>
          </p:cNvSpPr>
          <p:nvPr>
            <p:ph type="title"/>
          </p:nvPr>
        </p:nvSpPr>
        <p:spPr/>
        <p:txBody>
          <a:bodyPr/>
          <a:lstStyle/>
          <a:p>
            <a:r>
              <a:rPr lang="en-JO" dirty="0"/>
              <a:t>Data Visualization </a:t>
            </a:r>
          </a:p>
        </p:txBody>
      </p:sp>
      <p:sp>
        <p:nvSpPr>
          <p:cNvPr id="3" name="Content Placeholder 2">
            <a:extLst>
              <a:ext uri="{FF2B5EF4-FFF2-40B4-BE49-F238E27FC236}">
                <a16:creationId xmlns:a16="http://schemas.microsoft.com/office/drawing/2014/main" id="{C13E28AD-CE4F-8E4D-8BA7-D42882B2C39E}"/>
              </a:ext>
            </a:extLst>
          </p:cNvPr>
          <p:cNvSpPr>
            <a:spLocks noGrp="1"/>
          </p:cNvSpPr>
          <p:nvPr>
            <p:ph idx="1"/>
          </p:nvPr>
        </p:nvSpPr>
        <p:spPr/>
        <p:txBody>
          <a:bodyPr/>
          <a:lstStyle/>
          <a:p>
            <a:r>
              <a:rPr lang="en-US" dirty="0"/>
              <a:t>Bar charts are an essential visualization tool used to compare values in a variety of categories. A bar chart can be vertically or horizontally oriented by adjusting the x- and y-axes, depending on what kind of information or categories the chart needs to present. </a:t>
            </a:r>
            <a:endParaRPr lang="en-JO" dirty="0"/>
          </a:p>
        </p:txBody>
      </p:sp>
    </p:spTree>
    <p:extLst>
      <p:ext uri="{BB962C8B-B14F-4D97-AF65-F5344CB8AC3E}">
        <p14:creationId xmlns:p14="http://schemas.microsoft.com/office/powerpoint/2010/main" val="3918321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B154D-C97E-EA45-AFF4-08A4EF1B7385}"/>
              </a:ext>
            </a:extLst>
          </p:cNvPr>
          <p:cNvSpPr>
            <a:spLocks noGrp="1"/>
          </p:cNvSpPr>
          <p:nvPr>
            <p:ph type="title"/>
          </p:nvPr>
        </p:nvSpPr>
        <p:spPr>
          <a:xfrm>
            <a:off x="1251677" y="662399"/>
            <a:ext cx="4357499" cy="1494000"/>
          </a:xfrm>
        </p:spPr>
        <p:txBody>
          <a:bodyPr anchor="t">
            <a:normAutofit/>
          </a:bodyPr>
          <a:lstStyle/>
          <a:p>
            <a:r>
              <a:rPr lang="en-JO" dirty="0"/>
              <a:t>Data Visualization </a:t>
            </a: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B0C9D0E-36A2-F44F-A925-C7094311638A}"/>
              </a:ext>
            </a:extLst>
          </p:cNvPr>
          <p:cNvSpPr>
            <a:spLocks noGrp="1"/>
          </p:cNvSpPr>
          <p:nvPr>
            <p:ph idx="1"/>
          </p:nvPr>
        </p:nvSpPr>
        <p:spPr>
          <a:xfrm>
            <a:off x="1251678" y="2286000"/>
            <a:ext cx="4363595" cy="3844800"/>
          </a:xfrm>
        </p:spPr>
        <p:txBody>
          <a:bodyPr>
            <a:normAutofit/>
          </a:bodyPr>
          <a:lstStyle/>
          <a:p>
            <a:r>
              <a:rPr lang="en-US" sz="2000" b="1">
                <a:solidFill>
                  <a:schemeClr val="tx1">
                    <a:alpha val="60000"/>
                  </a:schemeClr>
                </a:solidFill>
              </a:rPr>
              <a:t>salaries.csv </a:t>
            </a:r>
            <a:r>
              <a:rPr lang="en-US" sz="2000">
                <a:solidFill>
                  <a:schemeClr val="tx1">
                    <a:alpha val="60000"/>
                  </a:schemeClr>
                </a:solidFill>
              </a:rPr>
              <a:t>file</a:t>
            </a:r>
          </a:p>
          <a:p>
            <a:endParaRPr lang="en-US" sz="2000">
              <a:solidFill>
                <a:schemeClr val="tx1">
                  <a:alpha val="60000"/>
                </a:schemeClr>
              </a:solidFill>
            </a:endParaRPr>
          </a:p>
          <a:p>
            <a:endParaRPr lang="en-JO" sz="2000">
              <a:solidFill>
                <a:schemeClr val="tx1">
                  <a:alpha val="60000"/>
                </a:schemeClr>
              </a:solidFill>
            </a:endParaRPr>
          </a:p>
        </p:txBody>
      </p:sp>
      <p:pic>
        <p:nvPicPr>
          <p:cNvPr id="4" name="Picture 3">
            <a:extLst>
              <a:ext uri="{FF2B5EF4-FFF2-40B4-BE49-F238E27FC236}">
                <a16:creationId xmlns:a16="http://schemas.microsoft.com/office/drawing/2014/main" id="{A71E1A5C-F8D2-4B44-821C-C266855804CD}"/>
              </a:ext>
            </a:extLst>
          </p:cNvPr>
          <p:cNvPicPr>
            <a:picLocks noChangeAspect="1"/>
          </p:cNvPicPr>
          <p:nvPr/>
        </p:nvPicPr>
        <p:blipFill>
          <a:blip r:embed="rId2"/>
          <a:stretch>
            <a:fillRect/>
          </a:stretch>
        </p:blipFill>
        <p:spPr>
          <a:xfrm>
            <a:off x="4586514" y="1335313"/>
            <a:ext cx="6995886" cy="5225143"/>
          </a:xfrm>
          <a:prstGeom prst="rect">
            <a:avLst/>
          </a:prstGeom>
        </p:spPr>
      </p:pic>
    </p:spTree>
    <p:extLst>
      <p:ext uri="{BB962C8B-B14F-4D97-AF65-F5344CB8AC3E}">
        <p14:creationId xmlns:p14="http://schemas.microsoft.com/office/powerpoint/2010/main" val="104266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24DE-4A19-E24F-981E-A1A60C8AAF1B}"/>
              </a:ext>
            </a:extLst>
          </p:cNvPr>
          <p:cNvSpPr>
            <a:spLocks noGrp="1"/>
          </p:cNvSpPr>
          <p:nvPr>
            <p:ph type="title"/>
          </p:nvPr>
        </p:nvSpPr>
        <p:spPr/>
        <p:txBody>
          <a:bodyPr/>
          <a:lstStyle/>
          <a:p>
            <a:r>
              <a:rPr lang="en-US" b="1" dirty="0"/>
              <a:t>Direct Plotting</a:t>
            </a:r>
            <a:endParaRPr lang="en-JO" dirty="0"/>
          </a:p>
        </p:txBody>
      </p:sp>
      <p:sp>
        <p:nvSpPr>
          <p:cNvPr id="3" name="Content Placeholder 2">
            <a:extLst>
              <a:ext uri="{FF2B5EF4-FFF2-40B4-BE49-F238E27FC236}">
                <a16:creationId xmlns:a16="http://schemas.microsoft.com/office/drawing/2014/main" id="{B5B59EE9-BFE1-6E45-9C7F-2D040977B04F}"/>
              </a:ext>
            </a:extLst>
          </p:cNvPr>
          <p:cNvSpPr>
            <a:spLocks noGrp="1"/>
          </p:cNvSpPr>
          <p:nvPr>
            <p:ph idx="1"/>
          </p:nvPr>
        </p:nvSpPr>
        <p:spPr/>
        <p:txBody>
          <a:bodyPr>
            <a:normAutofit/>
          </a:bodyPr>
          <a:lstStyle/>
          <a:p>
            <a:r>
              <a:rPr lang="en-US" dirty="0"/>
              <a:t>Pandas is a Python library with data frame features that supplies built-in options for plotting visualizations in a two-dimensional tabular style. </a:t>
            </a:r>
          </a:p>
          <a:p>
            <a:endParaRPr lang="en-US" dirty="0"/>
          </a:p>
          <a:p>
            <a:r>
              <a:rPr lang="en-US" dirty="0"/>
              <a:t>In Listing 7-1, you read the Salaries data set and create some vectors of  variables, which are </a:t>
            </a:r>
            <a:r>
              <a:rPr lang="en-US" b="1" dirty="0"/>
              <a:t>rank</a:t>
            </a:r>
            <a:r>
              <a:rPr lang="en-US" dirty="0"/>
              <a:t>, </a:t>
            </a:r>
            <a:r>
              <a:rPr lang="en-US" b="1" dirty="0"/>
              <a:t>discipline</a:t>
            </a:r>
            <a:r>
              <a:rPr lang="en-US" dirty="0"/>
              <a:t>, </a:t>
            </a:r>
            <a:r>
              <a:rPr lang="en-US" b="1" dirty="0" err="1"/>
              <a:t>phd</a:t>
            </a:r>
            <a:r>
              <a:rPr lang="en-US" dirty="0"/>
              <a:t>, </a:t>
            </a:r>
            <a:r>
              <a:rPr lang="en-US" b="1" dirty="0"/>
              <a:t>service</a:t>
            </a:r>
            <a:r>
              <a:rPr lang="en-US" dirty="0"/>
              <a:t>, </a:t>
            </a:r>
            <a:r>
              <a:rPr lang="en-US" b="1" dirty="0"/>
              <a:t>sex</a:t>
            </a:r>
            <a:r>
              <a:rPr lang="en-US" dirty="0"/>
              <a:t>, and </a:t>
            </a:r>
            <a:r>
              <a:rPr lang="en-US" b="1" dirty="0"/>
              <a:t>salary</a:t>
            </a:r>
            <a:endParaRPr lang="en-US" dirty="0"/>
          </a:p>
          <a:p>
            <a:endParaRPr lang="en-JO" dirty="0"/>
          </a:p>
        </p:txBody>
      </p:sp>
    </p:spTree>
    <p:extLst>
      <p:ext uri="{BB962C8B-B14F-4D97-AF65-F5344CB8AC3E}">
        <p14:creationId xmlns:p14="http://schemas.microsoft.com/office/powerpoint/2010/main" val="352810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6108-2292-3142-A800-F0C545349C45}"/>
              </a:ext>
            </a:extLst>
          </p:cNvPr>
          <p:cNvSpPr>
            <a:spLocks noGrp="1"/>
          </p:cNvSpPr>
          <p:nvPr>
            <p:ph type="title"/>
          </p:nvPr>
        </p:nvSpPr>
        <p:spPr/>
        <p:txBody>
          <a:bodyPr/>
          <a:lstStyle/>
          <a:p>
            <a:r>
              <a:rPr lang="en-US" dirty="0"/>
              <a:t>Direct Plotting: </a:t>
            </a:r>
            <a:r>
              <a:rPr lang="en-JO" dirty="0"/>
              <a:t>Example</a:t>
            </a:r>
          </a:p>
        </p:txBody>
      </p:sp>
      <p:sp>
        <p:nvSpPr>
          <p:cNvPr id="3" name="Content Placeholder 2">
            <a:extLst>
              <a:ext uri="{FF2B5EF4-FFF2-40B4-BE49-F238E27FC236}">
                <a16:creationId xmlns:a16="http://schemas.microsoft.com/office/drawing/2014/main" id="{EC8FE086-AEAD-E944-93EE-586AC2EF3451}"/>
              </a:ext>
            </a:extLst>
          </p:cNvPr>
          <p:cNvSpPr>
            <a:spLocks noGrp="1"/>
          </p:cNvSpPr>
          <p:nvPr>
            <p:ph idx="1"/>
          </p:nvPr>
        </p:nvSpPr>
        <p:spPr/>
        <p:txBody>
          <a:bodyPr>
            <a:normAutofit fontScale="92500" lnSpcReduction="20000"/>
          </a:bodyPr>
          <a:lstStyle/>
          <a:p>
            <a:r>
              <a:rPr lang="en-US" b="1" i="1" dirty="0"/>
              <a:t>Listing 7-1. </a:t>
            </a:r>
            <a:r>
              <a:rPr lang="en-US" dirty="0"/>
              <a:t>Reading the Data Set</a:t>
            </a:r>
          </a:p>
          <a:p>
            <a:pPr marL="0" indent="0">
              <a:buNone/>
            </a:pPr>
            <a:endParaRPr lang="en-US" b="1" dirty="0"/>
          </a:p>
          <a:p>
            <a:pPr marL="0" indent="0">
              <a:buNone/>
            </a:pPr>
            <a:r>
              <a:rPr lang="en-US" b="1" dirty="0"/>
              <a:t>   In [3]: import pandas as pd            </a:t>
            </a:r>
          </a:p>
          <a:p>
            <a:pPr marL="0" indent="0">
              <a:buNone/>
            </a:pPr>
            <a:r>
              <a:rPr lang="en-US" b="1" dirty="0"/>
              <a:t>              dataset = </a:t>
            </a:r>
            <a:r>
              <a:rPr lang="en-US" b="1" dirty="0" err="1"/>
              <a:t>pd.read_csv</a:t>
            </a:r>
            <a:r>
              <a:rPr lang="en-US" b="1" dirty="0"/>
              <a:t>("./Data/</a:t>
            </a:r>
            <a:r>
              <a:rPr lang="en-US" b="1" dirty="0" err="1"/>
              <a:t>Salaries.csv</a:t>
            </a:r>
            <a:r>
              <a:rPr lang="en-US" b="1" dirty="0"/>
              <a:t>") </a:t>
            </a:r>
          </a:p>
          <a:p>
            <a:pPr marL="0" indent="0">
              <a:buNone/>
            </a:pPr>
            <a:r>
              <a:rPr lang="en-US" b="1" dirty="0"/>
              <a:t>              rank = dataset['rank’]</a:t>
            </a:r>
            <a:endParaRPr lang="en-US" dirty="0"/>
          </a:p>
          <a:p>
            <a:pPr marL="0" indent="0">
              <a:buNone/>
            </a:pPr>
            <a:r>
              <a:rPr lang="en-US" b="1" dirty="0"/>
              <a:t>              discipline = dataset['discipline’] </a:t>
            </a:r>
          </a:p>
          <a:p>
            <a:pPr marL="0" indent="0">
              <a:buNone/>
            </a:pPr>
            <a:r>
              <a:rPr lang="en-US" b="1" dirty="0"/>
              <a:t>              </a:t>
            </a:r>
            <a:r>
              <a:rPr lang="en-US" b="1" dirty="0" err="1"/>
              <a:t>phd</a:t>
            </a:r>
            <a:r>
              <a:rPr lang="en-US" b="1" dirty="0"/>
              <a:t> = dataset['</a:t>
            </a:r>
            <a:r>
              <a:rPr lang="en-US" b="1" dirty="0" err="1"/>
              <a:t>phd</a:t>
            </a:r>
            <a:r>
              <a:rPr lang="en-US" b="1" dirty="0"/>
              <a:t>’] </a:t>
            </a:r>
          </a:p>
          <a:p>
            <a:pPr marL="0" indent="0">
              <a:buNone/>
            </a:pPr>
            <a:r>
              <a:rPr lang="en-US" b="1" dirty="0"/>
              <a:t>              service = dataset['service’] </a:t>
            </a:r>
          </a:p>
          <a:p>
            <a:pPr marL="0" indent="0">
              <a:buNone/>
            </a:pPr>
            <a:r>
              <a:rPr lang="en-US" b="1" dirty="0"/>
              <a:t>              sex = dataset['sex’] </a:t>
            </a:r>
          </a:p>
          <a:p>
            <a:pPr marL="0" indent="0">
              <a:buNone/>
            </a:pPr>
            <a:r>
              <a:rPr lang="en-US" b="1" dirty="0"/>
              <a:t>              salary = dataset['salary'] </a:t>
            </a:r>
            <a:r>
              <a:rPr lang="en-US" b="1" dirty="0" err="1"/>
              <a:t>dataset.head</a:t>
            </a:r>
            <a:r>
              <a:rPr lang="en-US" b="1" dirty="0"/>
              <a:t>()</a:t>
            </a:r>
            <a:endParaRPr lang="en-JO" dirty="0"/>
          </a:p>
        </p:txBody>
      </p:sp>
    </p:spTree>
    <p:extLst>
      <p:ext uri="{BB962C8B-B14F-4D97-AF65-F5344CB8AC3E}">
        <p14:creationId xmlns:p14="http://schemas.microsoft.com/office/powerpoint/2010/main" val="3318437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104E8E7-6EFE-CC4C-8259-BE7F6D4738C1}"/>
              </a:ext>
            </a:extLst>
          </p:cNvPr>
          <p:cNvPicPr>
            <a:picLocks noGrp="1" noChangeAspect="1"/>
          </p:cNvPicPr>
          <p:nvPr>
            <p:ph idx="1"/>
          </p:nvPr>
        </p:nvPicPr>
        <p:blipFill>
          <a:blip r:embed="rId2"/>
          <a:stretch>
            <a:fillRect/>
          </a:stretch>
        </p:blipFill>
        <p:spPr>
          <a:xfrm>
            <a:off x="643467" y="1043517"/>
            <a:ext cx="10905066" cy="47709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2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D460-0F7A-0043-9DC9-D300FFDEFD08}"/>
              </a:ext>
            </a:extLst>
          </p:cNvPr>
          <p:cNvSpPr>
            <a:spLocks noGrp="1"/>
          </p:cNvSpPr>
          <p:nvPr>
            <p:ph type="title"/>
          </p:nvPr>
        </p:nvSpPr>
        <p:spPr/>
        <p:txBody>
          <a:bodyPr/>
          <a:lstStyle/>
          <a:p>
            <a:endParaRPr lang="en-JO"/>
          </a:p>
        </p:txBody>
      </p:sp>
      <p:sp>
        <p:nvSpPr>
          <p:cNvPr id="3" name="Content Placeholder 2">
            <a:extLst>
              <a:ext uri="{FF2B5EF4-FFF2-40B4-BE49-F238E27FC236}">
                <a16:creationId xmlns:a16="http://schemas.microsoft.com/office/drawing/2014/main" id="{0D4330A0-4B92-F644-99C1-7A0D7914CB7F}"/>
              </a:ext>
            </a:extLst>
          </p:cNvPr>
          <p:cNvSpPr>
            <a:spLocks noGrp="1"/>
          </p:cNvSpPr>
          <p:nvPr>
            <p:ph idx="1"/>
          </p:nvPr>
        </p:nvSpPr>
        <p:spPr/>
        <p:txBody>
          <a:bodyPr/>
          <a:lstStyle/>
          <a:p>
            <a:r>
              <a:rPr lang="en-US" b="1" i="1" dirty="0"/>
              <a:t>Listing 7-2. </a:t>
            </a:r>
            <a:r>
              <a:rPr lang="en-US" dirty="0"/>
              <a:t>Visualizing Patterns with High Differences in Numerical Units</a:t>
            </a:r>
          </a:p>
          <a:p>
            <a:pPr marL="0" indent="0">
              <a:buNone/>
            </a:pPr>
            <a:r>
              <a:rPr lang="en-US" b="1" dirty="0"/>
              <a:t>        In [5]: dataset[["rank", "discipline","</a:t>
            </a:r>
            <a:r>
              <a:rPr lang="en-US" b="1" dirty="0" err="1"/>
              <a:t>phd</a:t>
            </a:r>
            <a:r>
              <a:rPr lang="en-US" b="1" dirty="0"/>
              <a:t>","service",   </a:t>
            </a:r>
          </a:p>
          <a:p>
            <a:pPr marL="0" indent="0">
              <a:buNone/>
            </a:pPr>
            <a:r>
              <a:rPr lang="en-US" b="1" dirty="0"/>
              <a:t>                   "sex", "salary"]].plot()</a:t>
            </a:r>
            <a:endParaRPr lang="en-US" dirty="0"/>
          </a:p>
          <a:p>
            <a:endParaRPr lang="en-JO" dirty="0"/>
          </a:p>
        </p:txBody>
      </p:sp>
    </p:spTree>
    <p:extLst>
      <p:ext uri="{BB962C8B-B14F-4D97-AF65-F5344CB8AC3E}">
        <p14:creationId xmlns:p14="http://schemas.microsoft.com/office/powerpoint/2010/main" val="626677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75CEA1-AB61-EE4A-BFB7-8EB15A521748}"/>
              </a:ext>
            </a:extLst>
          </p:cNvPr>
          <p:cNvPicPr>
            <a:picLocks noGrp="1" noChangeAspect="1"/>
          </p:cNvPicPr>
          <p:nvPr>
            <p:ph idx="1"/>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1169718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8562-49B9-7A44-BF9D-343F129F2CEC}"/>
              </a:ext>
            </a:extLst>
          </p:cNvPr>
          <p:cNvSpPr>
            <a:spLocks noGrp="1"/>
          </p:cNvSpPr>
          <p:nvPr>
            <p:ph type="title"/>
          </p:nvPr>
        </p:nvSpPr>
        <p:spPr/>
        <p:txBody>
          <a:bodyPr/>
          <a:lstStyle/>
          <a:p>
            <a:r>
              <a:rPr lang="en-US" b="1" dirty="0"/>
              <a:t>Bar Plot</a:t>
            </a:r>
            <a:endParaRPr lang="en-JO" dirty="0"/>
          </a:p>
        </p:txBody>
      </p:sp>
      <p:sp>
        <p:nvSpPr>
          <p:cNvPr id="3" name="Content Placeholder 2">
            <a:extLst>
              <a:ext uri="{FF2B5EF4-FFF2-40B4-BE49-F238E27FC236}">
                <a16:creationId xmlns:a16="http://schemas.microsoft.com/office/drawing/2014/main" id="{E5326AF2-9E6D-FE44-8A93-4A5BA10716A5}"/>
              </a:ext>
            </a:extLst>
          </p:cNvPr>
          <p:cNvSpPr>
            <a:spLocks noGrp="1"/>
          </p:cNvSpPr>
          <p:nvPr>
            <p:ph idx="1"/>
          </p:nvPr>
        </p:nvSpPr>
        <p:spPr/>
        <p:txBody>
          <a:bodyPr/>
          <a:lstStyle/>
          <a:p>
            <a:r>
              <a:rPr lang="en-US" dirty="0"/>
              <a:t>Listing 7-5 shows how to plot the first ten records of </a:t>
            </a:r>
            <a:r>
              <a:rPr lang="en-US" b="1" dirty="0" err="1"/>
              <a:t>phd</a:t>
            </a:r>
            <a:r>
              <a:rPr lang="en-US" b="1" dirty="0"/>
              <a:t> </a:t>
            </a:r>
            <a:r>
              <a:rPr lang="en-US" dirty="0"/>
              <a:t>and  </a:t>
            </a:r>
            <a:r>
              <a:rPr lang="en-US" b="1" dirty="0"/>
              <a:t>services </a:t>
            </a:r>
            <a:r>
              <a:rPr lang="en-US" dirty="0"/>
              <a:t>, and you can add a title as well. </a:t>
            </a:r>
          </a:p>
          <a:p>
            <a:r>
              <a:rPr lang="en-US" dirty="0"/>
              <a:t>To add a title to the chart, you need to use </a:t>
            </a:r>
            <a:r>
              <a:rPr lang="en-US" b="1" dirty="0"/>
              <a:t>.bar(title="Your title")</a:t>
            </a:r>
            <a:endParaRPr lang="en-US" dirty="0"/>
          </a:p>
          <a:p>
            <a:endParaRPr lang="en-US" dirty="0"/>
          </a:p>
          <a:p>
            <a:r>
              <a:rPr lang="en-US" b="1" i="1" dirty="0"/>
              <a:t>Listing 7-5. </a:t>
            </a:r>
            <a:r>
              <a:rPr lang="en-US" dirty="0"/>
              <a:t>Bar Plotting</a:t>
            </a:r>
          </a:p>
          <a:p>
            <a:pPr marL="0" indent="0">
              <a:buNone/>
            </a:pPr>
            <a:r>
              <a:rPr lang="en-US" b="1" dirty="0"/>
              <a:t>          In [9]: dataset[[ '</a:t>
            </a:r>
            <a:r>
              <a:rPr lang="en-US" b="1" dirty="0" err="1"/>
              <a:t>phd</a:t>
            </a:r>
            <a:r>
              <a:rPr lang="en-US" b="1" dirty="0"/>
              <a:t>', 'service' ]].head(10).</a:t>
            </a:r>
            <a:r>
              <a:rPr lang="en-US" b="1" dirty="0" err="1"/>
              <a:t>plot.bar</a:t>
            </a:r>
            <a:r>
              <a:rPr lang="en-US" b="1" dirty="0"/>
              <a:t>()</a:t>
            </a:r>
            <a:endParaRPr lang="en-US" dirty="0"/>
          </a:p>
          <a:p>
            <a:endParaRPr lang="en-US" dirty="0"/>
          </a:p>
          <a:p>
            <a:endParaRPr lang="en-JO" dirty="0"/>
          </a:p>
        </p:txBody>
      </p:sp>
    </p:spTree>
    <p:extLst>
      <p:ext uri="{BB962C8B-B14F-4D97-AF65-F5344CB8AC3E}">
        <p14:creationId xmlns:p14="http://schemas.microsoft.com/office/powerpoint/2010/main" val="2906314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C09331-C320-1048-8623-5B29CEB36C16}"/>
              </a:ext>
            </a:extLst>
          </p:cNvPr>
          <p:cNvPicPr>
            <a:picLocks noGrp="1" noChangeAspect="1"/>
          </p:cNvPicPr>
          <p:nvPr>
            <p:ph idx="1"/>
          </p:nvPr>
        </p:nvPicPr>
        <p:blipFill>
          <a:blip r:embed="rId2"/>
          <a:stretch>
            <a:fillRect/>
          </a:stretch>
        </p:blipFill>
        <p:spPr>
          <a:xfrm>
            <a:off x="1453442" y="643466"/>
            <a:ext cx="9285115" cy="5571067"/>
          </a:xfrm>
          <a:prstGeom prst="rect">
            <a:avLst/>
          </a:prstGeom>
        </p:spPr>
      </p:pic>
    </p:spTree>
    <p:extLst>
      <p:ext uri="{BB962C8B-B14F-4D97-AF65-F5344CB8AC3E}">
        <p14:creationId xmlns:p14="http://schemas.microsoft.com/office/powerpoint/2010/main" val="41085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6F963C9-5C69-964E-9188-76C5D4D4A4D4}"/>
              </a:ext>
            </a:extLst>
          </p:cNvPr>
          <p:cNvPicPr>
            <a:picLocks noGrp="1" noChangeAspect="1"/>
          </p:cNvPicPr>
          <p:nvPr>
            <p:ph idx="1"/>
          </p:nvPr>
        </p:nvPicPr>
        <p:blipFill>
          <a:blip r:embed="rId2"/>
          <a:stretch>
            <a:fillRect/>
          </a:stretch>
        </p:blipFill>
        <p:spPr>
          <a:xfrm>
            <a:off x="643467" y="1098042"/>
            <a:ext cx="10905066" cy="466191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477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B0D-4AB9-3641-82F3-20302D820B69}"/>
              </a:ext>
            </a:extLst>
          </p:cNvPr>
          <p:cNvSpPr>
            <a:spLocks noGrp="1"/>
          </p:cNvSpPr>
          <p:nvPr>
            <p:ph type="title"/>
          </p:nvPr>
        </p:nvSpPr>
        <p:spPr/>
        <p:txBody>
          <a:bodyPr/>
          <a:lstStyle/>
          <a:p>
            <a:r>
              <a:rPr lang="en-JO" dirty="0"/>
              <a:t>Example</a:t>
            </a:r>
          </a:p>
        </p:txBody>
      </p:sp>
      <p:pic>
        <p:nvPicPr>
          <p:cNvPr id="4" name="Content Placeholder 3">
            <a:extLst>
              <a:ext uri="{FF2B5EF4-FFF2-40B4-BE49-F238E27FC236}">
                <a16:creationId xmlns:a16="http://schemas.microsoft.com/office/drawing/2014/main" id="{8551CD14-98B8-CC4C-8F27-A7D299FD9FB9}"/>
              </a:ext>
            </a:extLst>
          </p:cNvPr>
          <p:cNvPicPr>
            <a:picLocks noGrp="1" noChangeAspect="1"/>
          </p:cNvPicPr>
          <p:nvPr>
            <p:ph idx="1"/>
          </p:nvPr>
        </p:nvPicPr>
        <p:blipFill>
          <a:blip r:embed="rId2"/>
          <a:stretch>
            <a:fillRect/>
          </a:stretch>
        </p:blipFill>
        <p:spPr>
          <a:xfrm>
            <a:off x="3053601" y="1825625"/>
            <a:ext cx="6084797" cy="4351338"/>
          </a:xfrm>
          <a:prstGeom prst="rect">
            <a:avLst/>
          </a:prstGeom>
        </p:spPr>
      </p:pic>
    </p:spTree>
    <p:extLst>
      <p:ext uri="{BB962C8B-B14F-4D97-AF65-F5344CB8AC3E}">
        <p14:creationId xmlns:p14="http://schemas.microsoft.com/office/powerpoint/2010/main" val="1445676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207B115-CF92-494E-8130-71DC449BB46A}"/>
              </a:ext>
            </a:extLst>
          </p:cNvPr>
          <p:cNvPicPr>
            <a:picLocks noGrp="1" noChangeAspect="1"/>
          </p:cNvPicPr>
          <p:nvPr>
            <p:ph idx="1"/>
          </p:nvPr>
        </p:nvPicPr>
        <p:blipFill>
          <a:blip r:embed="rId2"/>
          <a:stretch>
            <a:fillRect/>
          </a:stretch>
        </p:blipFill>
        <p:spPr>
          <a:xfrm>
            <a:off x="2357029" y="643467"/>
            <a:ext cx="747794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404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08EA-C550-AD44-B792-8BB52772D75C}"/>
              </a:ext>
            </a:extLst>
          </p:cNvPr>
          <p:cNvSpPr>
            <a:spLocks noGrp="1"/>
          </p:cNvSpPr>
          <p:nvPr>
            <p:ph type="title"/>
          </p:nvPr>
        </p:nvSpPr>
        <p:spPr/>
        <p:txBody>
          <a:bodyPr/>
          <a:lstStyle/>
          <a:p>
            <a:r>
              <a:rPr lang="en-JO" dirty="0"/>
              <a:t>Pie Chart</a:t>
            </a:r>
          </a:p>
        </p:txBody>
      </p:sp>
      <p:pic>
        <p:nvPicPr>
          <p:cNvPr id="4" name="Content Placeholder 3">
            <a:extLst>
              <a:ext uri="{FF2B5EF4-FFF2-40B4-BE49-F238E27FC236}">
                <a16:creationId xmlns:a16="http://schemas.microsoft.com/office/drawing/2014/main" id="{712B6B12-D884-1D44-B951-2AB0ACDF20DE}"/>
              </a:ext>
            </a:extLst>
          </p:cNvPr>
          <p:cNvPicPr>
            <a:picLocks noGrp="1" noChangeAspect="1"/>
          </p:cNvPicPr>
          <p:nvPr>
            <p:ph idx="1"/>
          </p:nvPr>
        </p:nvPicPr>
        <p:blipFill>
          <a:blip r:embed="rId2"/>
          <a:stretch>
            <a:fillRect/>
          </a:stretch>
        </p:blipFill>
        <p:spPr>
          <a:xfrm>
            <a:off x="1642533" y="1337733"/>
            <a:ext cx="7653867" cy="5155142"/>
          </a:xfrm>
          <a:prstGeom prst="rect">
            <a:avLst/>
          </a:prstGeom>
        </p:spPr>
      </p:pic>
    </p:spTree>
    <p:extLst>
      <p:ext uri="{BB962C8B-B14F-4D97-AF65-F5344CB8AC3E}">
        <p14:creationId xmlns:p14="http://schemas.microsoft.com/office/powerpoint/2010/main" val="128189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3102-BF41-1944-8661-057BBBFBA255}"/>
              </a:ext>
            </a:extLst>
          </p:cNvPr>
          <p:cNvSpPr>
            <a:spLocks noGrp="1"/>
          </p:cNvSpPr>
          <p:nvPr>
            <p:ph type="title"/>
          </p:nvPr>
        </p:nvSpPr>
        <p:spPr/>
        <p:txBody>
          <a:bodyPr/>
          <a:lstStyle/>
          <a:p>
            <a:r>
              <a:rPr lang="en-JO" dirty="0"/>
              <a:t>Bar Chart</a:t>
            </a:r>
          </a:p>
        </p:txBody>
      </p:sp>
      <p:sp>
        <p:nvSpPr>
          <p:cNvPr id="3" name="Content Placeholder 2">
            <a:extLst>
              <a:ext uri="{FF2B5EF4-FFF2-40B4-BE49-F238E27FC236}">
                <a16:creationId xmlns:a16="http://schemas.microsoft.com/office/drawing/2014/main" id="{AB5BE126-B15F-0A4E-B557-1B728BD03D51}"/>
              </a:ext>
            </a:extLst>
          </p:cNvPr>
          <p:cNvSpPr>
            <a:spLocks noGrp="1"/>
          </p:cNvSpPr>
          <p:nvPr>
            <p:ph idx="1"/>
          </p:nvPr>
        </p:nvSpPr>
        <p:spPr/>
        <p:txBody>
          <a:bodyPr>
            <a:normAutofit fontScale="92500" lnSpcReduction="20000"/>
          </a:bodyPr>
          <a:lstStyle/>
          <a:p>
            <a:r>
              <a:rPr lang="en-US" dirty="0"/>
              <a:t>Listing 7-17 shows how to create a bar chart to present students registered for courses; there are two students who are registered for four courses.</a:t>
            </a:r>
          </a:p>
          <a:p>
            <a:r>
              <a:rPr lang="en-US" b="1" i="1" dirty="0"/>
              <a:t>Listing 7-17. </a:t>
            </a:r>
            <a:r>
              <a:rPr lang="en-US" dirty="0"/>
              <a:t>Matplotlib Bar Chart Plotting</a:t>
            </a:r>
          </a:p>
          <a:p>
            <a:pPr marL="0" indent="0">
              <a:buNone/>
            </a:pPr>
            <a:r>
              <a:rPr lang="en-US" b="1" dirty="0"/>
              <a:t>In [3]: Students = [2,4,6,8,10] </a:t>
            </a:r>
          </a:p>
          <a:p>
            <a:pPr marL="0" indent="0">
              <a:buNone/>
            </a:pPr>
            <a:r>
              <a:rPr lang="en-US" b="1" dirty="0"/>
              <a:t>           Courses = [4,5,3,2,1] </a:t>
            </a:r>
          </a:p>
          <a:p>
            <a:pPr marL="0" indent="0">
              <a:buNone/>
            </a:pPr>
            <a:r>
              <a:rPr lang="en-US" b="1" dirty="0"/>
              <a:t>           </a:t>
            </a:r>
            <a:r>
              <a:rPr lang="en-US" b="1" dirty="0" err="1"/>
              <a:t>plt.bar</a:t>
            </a:r>
            <a:r>
              <a:rPr lang="en-US" b="1" dirty="0"/>
              <a:t>(</a:t>
            </a:r>
            <a:r>
              <a:rPr lang="en-US" b="1" dirty="0" err="1"/>
              <a:t>Students,Courses</a:t>
            </a:r>
            <a:r>
              <a:rPr lang="en-US" b="1" dirty="0"/>
              <a:t>, label="Students/Courses") </a:t>
            </a:r>
          </a:p>
          <a:p>
            <a:pPr marL="0" indent="0">
              <a:buNone/>
            </a:pPr>
            <a:r>
              <a:rPr lang="en-US" b="1" dirty="0"/>
              <a:t>           </a:t>
            </a:r>
            <a:r>
              <a:rPr lang="en-US" b="1" dirty="0" err="1"/>
              <a:t>plt.xlabel</a:t>
            </a:r>
            <a:r>
              <a:rPr lang="en-US" b="1" dirty="0"/>
              <a:t>('Students ') </a:t>
            </a:r>
            <a:r>
              <a:rPr lang="en-US" b="1" dirty="0" err="1"/>
              <a:t>plt.ylabel</a:t>
            </a:r>
            <a:r>
              <a:rPr lang="en-US" b="1" dirty="0"/>
              <a:t>('Courses’) </a:t>
            </a:r>
          </a:p>
          <a:p>
            <a:pPr marL="0" indent="0">
              <a:buNone/>
            </a:pPr>
            <a:r>
              <a:rPr lang="en-US" b="1" dirty="0"/>
              <a:t>           </a:t>
            </a:r>
            <a:r>
              <a:rPr lang="en-US" b="1" dirty="0" err="1"/>
              <a:t>plt.title</a:t>
            </a:r>
            <a:r>
              <a:rPr lang="en-US" b="1" dirty="0"/>
              <a:t>('Students Courses Data\n 2018’) </a:t>
            </a:r>
          </a:p>
          <a:p>
            <a:pPr marL="0" indent="0">
              <a:buNone/>
            </a:pPr>
            <a:r>
              <a:rPr lang="en-US" b="1" dirty="0"/>
              <a:t>           </a:t>
            </a:r>
            <a:r>
              <a:rPr lang="en-US" b="1" dirty="0" err="1"/>
              <a:t>plt.legend</a:t>
            </a:r>
            <a:r>
              <a:rPr lang="en-US" b="1" dirty="0"/>
              <a:t>() </a:t>
            </a:r>
          </a:p>
          <a:p>
            <a:pPr marL="0" indent="0">
              <a:buNone/>
            </a:pPr>
            <a:r>
              <a:rPr lang="en-US" b="1" dirty="0"/>
              <a:t>           </a:t>
            </a:r>
            <a:r>
              <a:rPr lang="en-US" b="1" dirty="0" err="1"/>
              <a:t>plt.show</a:t>
            </a:r>
            <a:r>
              <a:rPr lang="en-US" b="1" dirty="0"/>
              <a:t>()</a:t>
            </a:r>
            <a:endParaRPr lang="en-US" dirty="0"/>
          </a:p>
          <a:p>
            <a:endParaRPr lang="en-JO" dirty="0"/>
          </a:p>
        </p:txBody>
      </p:sp>
    </p:spTree>
    <p:extLst>
      <p:ext uri="{BB962C8B-B14F-4D97-AF65-F5344CB8AC3E}">
        <p14:creationId xmlns:p14="http://schemas.microsoft.com/office/powerpoint/2010/main" val="3647361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2B0FD0F-60CC-9F4F-9DCE-9B9D5975D329}"/>
              </a:ext>
            </a:extLst>
          </p:cNvPr>
          <p:cNvPicPr>
            <a:picLocks noGrp="1" noChangeAspect="1"/>
          </p:cNvPicPr>
          <p:nvPr>
            <p:ph idx="1"/>
          </p:nvPr>
        </p:nvPicPr>
        <p:blipFill>
          <a:blip r:embed="rId2"/>
          <a:stretch>
            <a:fillRect/>
          </a:stretch>
        </p:blipFill>
        <p:spPr>
          <a:xfrm>
            <a:off x="1639148" y="643467"/>
            <a:ext cx="8913703"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632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039B-8592-A848-9777-69234D5EB758}"/>
              </a:ext>
            </a:extLst>
          </p:cNvPr>
          <p:cNvSpPr>
            <a:spLocks noGrp="1"/>
          </p:cNvSpPr>
          <p:nvPr>
            <p:ph type="title"/>
          </p:nvPr>
        </p:nvSpPr>
        <p:spPr/>
        <p:txBody>
          <a:bodyPr/>
          <a:lstStyle/>
          <a:p>
            <a:r>
              <a:rPr lang="en-JO" dirty="0"/>
              <a:t>Bar Chart-Example</a:t>
            </a:r>
          </a:p>
        </p:txBody>
      </p:sp>
      <p:pic>
        <p:nvPicPr>
          <p:cNvPr id="4" name="Content Placeholder 3">
            <a:extLst>
              <a:ext uri="{FF2B5EF4-FFF2-40B4-BE49-F238E27FC236}">
                <a16:creationId xmlns:a16="http://schemas.microsoft.com/office/drawing/2014/main" id="{D1193FC8-271C-AC48-97A5-D473076A916E}"/>
              </a:ext>
            </a:extLst>
          </p:cNvPr>
          <p:cNvPicPr>
            <a:picLocks noGrp="1" noChangeAspect="1"/>
          </p:cNvPicPr>
          <p:nvPr>
            <p:ph idx="1"/>
          </p:nvPr>
        </p:nvPicPr>
        <p:blipFill>
          <a:blip r:embed="rId2"/>
          <a:stretch>
            <a:fillRect/>
          </a:stretch>
        </p:blipFill>
        <p:spPr>
          <a:xfrm>
            <a:off x="1862667" y="1690688"/>
            <a:ext cx="7395633" cy="4659312"/>
          </a:xfrm>
          <a:prstGeom prst="rect">
            <a:avLst/>
          </a:prstGeom>
        </p:spPr>
      </p:pic>
    </p:spTree>
    <p:extLst>
      <p:ext uri="{BB962C8B-B14F-4D97-AF65-F5344CB8AC3E}">
        <p14:creationId xmlns:p14="http://schemas.microsoft.com/office/powerpoint/2010/main" val="87697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147BDF9-A23C-7445-AB5C-8260E2C72EF0}"/>
              </a:ext>
            </a:extLst>
          </p:cNvPr>
          <p:cNvPicPr>
            <a:picLocks noGrp="1" noChangeAspect="1"/>
          </p:cNvPicPr>
          <p:nvPr>
            <p:ph idx="1"/>
          </p:nvPr>
        </p:nvPicPr>
        <p:blipFill>
          <a:blip r:embed="rId2"/>
          <a:stretch>
            <a:fillRect/>
          </a:stretch>
        </p:blipFill>
        <p:spPr>
          <a:xfrm>
            <a:off x="1709334" y="643467"/>
            <a:ext cx="877333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41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74ED-F6DF-D344-90FD-328CABB5331E}"/>
              </a:ext>
            </a:extLst>
          </p:cNvPr>
          <p:cNvSpPr>
            <a:spLocks noGrp="1"/>
          </p:cNvSpPr>
          <p:nvPr>
            <p:ph type="title"/>
          </p:nvPr>
        </p:nvSpPr>
        <p:spPr/>
        <p:txBody>
          <a:bodyPr/>
          <a:lstStyle/>
          <a:p>
            <a:r>
              <a:rPr lang="en-JO" dirty="0"/>
              <a:t>Scatter Plot-Example</a:t>
            </a:r>
          </a:p>
        </p:txBody>
      </p:sp>
      <p:pic>
        <p:nvPicPr>
          <p:cNvPr id="4" name="Content Placeholder 3">
            <a:extLst>
              <a:ext uri="{FF2B5EF4-FFF2-40B4-BE49-F238E27FC236}">
                <a16:creationId xmlns:a16="http://schemas.microsoft.com/office/drawing/2014/main" id="{F93123FC-34B4-6246-B934-E233E9AB8C2F}"/>
              </a:ext>
            </a:extLst>
          </p:cNvPr>
          <p:cNvPicPr>
            <a:picLocks noGrp="1" noChangeAspect="1"/>
          </p:cNvPicPr>
          <p:nvPr>
            <p:ph idx="1"/>
          </p:nvPr>
        </p:nvPicPr>
        <p:blipFill>
          <a:blip r:embed="rId2"/>
          <a:stretch>
            <a:fillRect/>
          </a:stretch>
        </p:blipFill>
        <p:spPr>
          <a:xfrm>
            <a:off x="2218267" y="1930399"/>
            <a:ext cx="7078133" cy="3826933"/>
          </a:xfrm>
          <a:prstGeom prst="rect">
            <a:avLst/>
          </a:prstGeom>
        </p:spPr>
      </p:pic>
    </p:spTree>
    <p:extLst>
      <p:ext uri="{BB962C8B-B14F-4D97-AF65-F5344CB8AC3E}">
        <p14:creationId xmlns:p14="http://schemas.microsoft.com/office/powerpoint/2010/main" val="1645236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74A8F87-0975-4C4A-9B0E-476A14757412}"/>
              </a:ext>
            </a:extLst>
          </p:cNvPr>
          <p:cNvPicPr>
            <a:picLocks noGrp="1" noChangeAspect="1"/>
          </p:cNvPicPr>
          <p:nvPr>
            <p:ph idx="1"/>
          </p:nvPr>
        </p:nvPicPr>
        <p:blipFill>
          <a:blip r:embed="rId2"/>
          <a:stretch>
            <a:fillRect/>
          </a:stretch>
        </p:blipFill>
        <p:spPr>
          <a:xfrm>
            <a:off x="1453444" y="643467"/>
            <a:ext cx="928511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40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C15A-BCC9-394F-B7EE-20BFC4FEDB90}"/>
              </a:ext>
            </a:extLst>
          </p:cNvPr>
          <p:cNvSpPr>
            <a:spLocks noGrp="1"/>
          </p:cNvSpPr>
          <p:nvPr>
            <p:ph type="title"/>
          </p:nvPr>
        </p:nvSpPr>
        <p:spPr/>
        <p:txBody>
          <a:bodyPr/>
          <a:lstStyle/>
          <a:p>
            <a:r>
              <a:rPr lang="en-JO" dirty="0"/>
              <a:t>References </a:t>
            </a:r>
          </a:p>
        </p:txBody>
      </p:sp>
      <p:sp>
        <p:nvSpPr>
          <p:cNvPr id="3" name="Content Placeholder 2">
            <a:extLst>
              <a:ext uri="{FF2B5EF4-FFF2-40B4-BE49-F238E27FC236}">
                <a16:creationId xmlns:a16="http://schemas.microsoft.com/office/drawing/2014/main" id="{2177A641-007F-2749-8C75-682B02B72922}"/>
              </a:ext>
            </a:extLst>
          </p:cNvPr>
          <p:cNvSpPr>
            <a:spLocks noGrp="1"/>
          </p:cNvSpPr>
          <p:nvPr>
            <p:ph idx="1"/>
          </p:nvPr>
        </p:nvSpPr>
        <p:spPr/>
        <p:txBody>
          <a:bodyPr/>
          <a:lstStyle/>
          <a:p>
            <a:r>
              <a:rPr lang="en-JO"/>
              <a:t>Data Analysis </a:t>
            </a:r>
            <a:r>
              <a:rPr lang="en-JO" dirty="0"/>
              <a:t>and Visualization Using Python, Dr. Ossama Embarak, </a:t>
            </a:r>
            <a:r>
              <a:rPr lang="en-US" dirty="0"/>
              <a:t>ISBN-13 (electronic): 978-1-4842-4109-7, Copy right 2018. </a:t>
            </a:r>
            <a:endParaRPr lang="en-JO" dirty="0"/>
          </a:p>
        </p:txBody>
      </p:sp>
    </p:spTree>
    <p:extLst>
      <p:ext uri="{BB962C8B-B14F-4D97-AF65-F5344CB8AC3E}">
        <p14:creationId xmlns:p14="http://schemas.microsoft.com/office/powerpoint/2010/main" val="41204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76BF-6995-8B45-B499-7FE21BEDF12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a:solidFill>
                  <a:schemeClr val="tx1"/>
                </a:solidFill>
                <a:latin typeface="+mj-lt"/>
                <a:ea typeface="+mj-ea"/>
                <a:cs typeface="+mj-cs"/>
              </a:rPr>
              <a:t>Indexing and Selecting Data Frames</a:t>
            </a:r>
            <a:endParaRPr lang="en-US" sz="5400" kern="120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4DA4DDD6-7790-AB4C-901F-9B3450F1F4F7}"/>
              </a:ext>
            </a:extLst>
          </p:cNvPr>
          <p:cNvPicPr>
            <a:picLocks noGrp="1" noChangeAspect="1"/>
          </p:cNvPicPr>
          <p:nvPr>
            <p:ph idx="1"/>
          </p:nvPr>
        </p:nvPicPr>
        <p:blipFill>
          <a:blip r:embed="rId2"/>
          <a:stretch>
            <a:fillRect/>
          </a:stretch>
        </p:blipFill>
        <p:spPr>
          <a:xfrm>
            <a:off x="991694" y="1863801"/>
            <a:ext cx="10208611" cy="4440746"/>
          </a:xfrm>
          <a:prstGeom prst="rect">
            <a:avLst/>
          </a:prstGeom>
        </p:spPr>
      </p:pic>
    </p:spTree>
    <p:extLst>
      <p:ext uri="{BB962C8B-B14F-4D97-AF65-F5344CB8AC3E}">
        <p14:creationId xmlns:p14="http://schemas.microsoft.com/office/powerpoint/2010/main" val="213235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608BD1F-D2CA-E44F-B9D9-7C49649CE1AD}"/>
              </a:ext>
            </a:extLst>
          </p:cNvPr>
          <p:cNvPicPr>
            <a:picLocks noGrp="1" noChangeAspect="1"/>
          </p:cNvPicPr>
          <p:nvPr>
            <p:ph idx="1"/>
          </p:nvPr>
        </p:nvPicPr>
        <p:blipFill>
          <a:blip r:embed="rId2"/>
          <a:stretch>
            <a:fillRect/>
          </a:stretch>
        </p:blipFill>
        <p:spPr>
          <a:xfrm>
            <a:off x="2667652" y="643467"/>
            <a:ext cx="685669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6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3879397-80E8-5841-BB02-4604BF197973}"/>
              </a:ext>
            </a:extLst>
          </p:cNvPr>
          <p:cNvPicPr>
            <a:picLocks noGrp="1" noChangeAspect="1"/>
          </p:cNvPicPr>
          <p:nvPr>
            <p:ph idx="1"/>
          </p:nvPr>
        </p:nvPicPr>
        <p:blipFill>
          <a:blip r:embed="rId2"/>
          <a:stretch>
            <a:fillRect/>
          </a:stretch>
        </p:blipFill>
        <p:spPr>
          <a:xfrm>
            <a:off x="2721143" y="643467"/>
            <a:ext cx="7179958"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256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8AACBF3F089B48A4E7E9B3B91823FB" ma:contentTypeVersion="0" ma:contentTypeDescription="Create a new document." ma:contentTypeScope="" ma:versionID="34ba890787229886b0dbea59fd137bf2">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DAD73E-5DE7-4F47-90ED-81114DDC4B57}"/>
</file>

<file path=customXml/itemProps2.xml><?xml version="1.0" encoding="utf-8"?>
<ds:datastoreItem xmlns:ds="http://schemas.openxmlformats.org/officeDocument/2006/customXml" ds:itemID="{790BBA0E-16D2-4829-A00C-9C35D4DE76C6}"/>
</file>

<file path=customXml/itemProps3.xml><?xml version="1.0" encoding="utf-8"?>
<ds:datastoreItem xmlns:ds="http://schemas.openxmlformats.org/officeDocument/2006/customXml" ds:itemID="{B0FC3B41-3313-486F-843A-4D279263898B}"/>
</file>

<file path=docProps/app.xml><?xml version="1.0" encoding="utf-8"?>
<Properties xmlns="http://schemas.openxmlformats.org/officeDocument/2006/extended-properties" xmlns:vt="http://schemas.openxmlformats.org/officeDocument/2006/docPropsVTypes">
  <TotalTime>199</TotalTime>
  <Words>1716</Words>
  <Application>Microsoft Macintosh PowerPoint</Application>
  <PresentationFormat>Widescreen</PresentationFormat>
  <Paragraphs>135</Paragraphs>
  <Slides>69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Calibri Light</vt:lpstr>
      <vt:lpstr>Office Theme</vt:lpstr>
      <vt:lpstr>Python</vt:lpstr>
      <vt:lpstr>Data Frames</vt:lpstr>
      <vt:lpstr>Data Frames-Creating Data Frame from Ndarray</vt:lpstr>
      <vt:lpstr>Creating Data Frames from a List of Dicts</vt:lpstr>
      <vt:lpstr>Adding Data Frame Columns</vt:lpstr>
      <vt:lpstr>PowerPoint Presentation</vt:lpstr>
      <vt:lpstr>Indexing and Selecting Data Frames</vt:lpstr>
      <vt:lpstr>PowerPoint Presentation</vt:lpstr>
      <vt:lpstr>PowerPoint Presentation</vt:lpstr>
      <vt:lpstr>Open File</vt:lpstr>
      <vt:lpstr>Closing Opened File</vt:lpstr>
      <vt:lpstr>Reading and Writing to Files</vt:lpstr>
      <vt:lpstr>Writing to a File </vt:lpstr>
      <vt:lpstr>Rename and Remove a File</vt:lpstr>
      <vt:lpstr>Reading and Processing a Text file</vt:lpstr>
      <vt:lpstr>PowerPoint Presentation</vt:lpstr>
      <vt:lpstr>PowerPoint Presentation</vt:lpstr>
      <vt:lpstr>PowerPoint Presentation</vt:lpstr>
      <vt:lpstr>PowerPoint Presentation</vt:lpstr>
      <vt:lpstr>PowerPoint Presentation</vt:lpstr>
      <vt:lpstr>PowerPoint Presentation</vt:lpstr>
      <vt:lpstr>Data Gathering and Cleaning</vt:lpstr>
      <vt:lpstr>Data Gathering and Cleaning</vt:lpstr>
      <vt:lpstr>Data Gathering and Cleaning</vt:lpstr>
      <vt:lpstr>Cleaning Data-Example</vt:lpstr>
      <vt:lpstr>Cleaning Data-Example</vt:lpstr>
      <vt:lpstr>Handling the Missing Values</vt:lpstr>
      <vt:lpstr>PowerPoint Presentation</vt:lpstr>
      <vt:lpstr>Handling the Missing Values</vt:lpstr>
      <vt:lpstr>PowerPoint Presentation</vt:lpstr>
      <vt:lpstr>Reading and Cleaning CSV Data</vt:lpstr>
      <vt:lpstr>Reading CSV File </vt:lpstr>
      <vt:lpstr>Reading CSV File-Example</vt:lpstr>
      <vt:lpstr>PowerPoint Presentation</vt:lpstr>
      <vt:lpstr>Reading CSV File</vt:lpstr>
      <vt:lpstr>Reading CSV File</vt:lpstr>
      <vt:lpstr>PowerPoint Presentation</vt:lpstr>
      <vt:lpstr>Example</vt:lpstr>
      <vt:lpstr>Renaming Column Lables</vt:lpstr>
      <vt:lpstr>Renaming Column Lables-Example</vt:lpstr>
      <vt:lpstr>Reading Data from the HTML Format</vt:lpstr>
      <vt:lpstr>PowerPoint Presentation</vt:lpstr>
      <vt:lpstr>PowerPoint Presentation</vt:lpstr>
      <vt:lpstr>Continue</vt:lpstr>
      <vt:lpstr>PowerPoint Presentation</vt:lpstr>
      <vt:lpstr>Reading Data from the HTML Format</vt:lpstr>
      <vt:lpstr>Example</vt:lpstr>
      <vt:lpstr>Extracting URLs in a Web Page Content</vt:lpstr>
      <vt:lpstr>Extracting only the Contents of a Web Page</vt:lpstr>
      <vt:lpstr>Data Visualization </vt:lpstr>
      <vt:lpstr>Data Visualization </vt:lpstr>
      <vt:lpstr>Data Visualization </vt:lpstr>
      <vt:lpstr>Direct Plotting</vt:lpstr>
      <vt:lpstr>Direct Plotting: Example</vt:lpstr>
      <vt:lpstr>PowerPoint Presentation</vt:lpstr>
      <vt:lpstr>PowerPoint Presentation</vt:lpstr>
      <vt:lpstr>PowerPoint Presentation</vt:lpstr>
      <vt:lpstr>Bar Plot</vt:lpstr>
      <vt:lpstr>PowerPoint Presentation</vt:lpstr>
      <vt:lpstr>Example</vt:lpstr>
      <vt:lpstr>PowerPoint Presentation</vt:lpstr>
      <vt:lpstr>Pie Chart</vt:lpstr>
      <vt:lpstr>Bar Chart</vt:lpstr>
      <vt:lpstr>PowerPoint Presentation</vt:lpstr>
      <vt:lpstr>Bar Chart-Example</vt:lpstr>
      <vt:lpstr>PowerPoint Presentation</vt:lpstr>
      <vt:lpstr>Scatter Plot-Example</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Hind Ahmad Ismail Bani Milhem</dc:creator>
  <cp:lastModifiedBy>Hind Ahmad Ismail Bani Milhem</cp:lastModifiedBy>
  <cp:revision>131</cp:revision>
  <dcterms:created xsi:type="dcterms:W3CDTF">2022-02-01T16:12:58Z</dcterms:created>
  <dcterms:modified xsi:type="dcterms:W3CDTF">2022-05-05T11:50:33Z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0x010100AC8AACBF3F089B48A4E7E9B3B91823FB</vt:lpwstr>
  </property>
</Properties>
</file>